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57" r:id="rId4"/>
    <p:sldId id="258" r:id="rId5"/>
    <p:sldId id="270" r:id="rId6"/>
    <p:sldId id="263" r:id="rId7"/>
    <p:sldId id="264" r:id="rId8"/>
    <p:sldId id="260" r:id="rId9"/>
    <p:sldId id="261" r:id="rId10"/>
    <p:sldId id="262" r:id="rId11"/>
    <p:sldId id="277" r:id="rId12"/>
    <p:sldId id="276" r:id="rId13"/>
    <p:sldId id="275" r:id="rId14"/>
    <p:sldId id="273" r:id="rId15"/>
    <p:sldId id="265" r:id="rId16"/>
    <p:sldId id="272" r:id="rId17"/>
    <p:sldId id="269" r:id="rId18"/>
  </p:sldIdLst>
  <p:sldSz cx="18288000" cy="10287000"/>
  <p:notesSz cx="6858000" cy="9144000"/>
  <p:embeddedFontLst>
    <p:embeddedFont>
      <p:font typeface="ADLaM Display" panose="020B0604020202020204" charset="0"/>
      <p:regular r:id="rId19"/>
    </p:embeddedFont>
    <p:embeddedFont>
      <p:font typeface="Aldhabi" panose="01000000000000000000" pitchFamily="2" charset="-78"/>
      <p:regular r:id="rId20"/>
    </p:embeddedFont>
    <p:embeddedFont>
      <p:font typeface="Amasis MT Pro Black" panose="020B0604020202020204" charset="0"/>
      <p:bold r:id="rId21"/>
    </p:embeddedFon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anva Sans Bold" panose="020B0604020202020204" charset="0"/>
      <p:regular r:id="rId27"/>
    </p:embeddedFont>
    <p:embeddedFont>
      <p:font typeface="Montserrat Classic" panose="020B0604020202020204" charset="0"/>
      <p:regular r:id="rId28"/>
    </p:embeddedFont>
    <p:embeddedFont>
      <p:font typeface="Montserrat Classic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7D2"/>
    <a:srgbClr val="2E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316" autoAdjust="0"/>
  </p:normalViewPr>
  <p:slideViewPr>
    <p:cSldViewPr>
      <p:cViewPr varScale="1">
        <p:scale>
          <a:sx n="53" d="100"/>
          <a:sy n="53" d="100"/>
        </p:scale>
        <p:origin x="2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hyperlink" Target="https://docs.google.com/presentation/d/1uKBj3hFInJQY_5o_oFmgSVcWx3J16x_i/edit?usp=sharing&amp;ouid=101306708515019701631&amp;rtpof=true&amp;sd=true" TargetMode="External"/><Relationship Id="rId3" Type="http://schemas.openxmlformats.org/officeDocument/2006/relationships/image" Target="../media/image8.svg"/><Relationship Id="rId7" Type="http://schemas.openxmlformats.org/officeDocument/2006/relationships/hyperlink" Target="https://docs.google.com/presentation/d/1q5vo3RjhtxKFOJjDC6UAIRWE1rIZ0J-g/edit?usp=sharing&amp;ouid=101306708515019701631&amp;rtpof=true&amp;sd=true"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docs.google.com/presentation/d/1XG279048j9HMeOSvxSGFjosrD_anxSA3/edit?usp=drive_link&amp;ouid=101306708515019701631&amp;rtpof=true&amp;sd=true"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svg"/><Relationship Id="rId5" Type="http://schemas.openxmlformats.org/officeDocument/2006/relationships/image" Target="../media/image21.svg"/><Relationship Id="rId10"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9.png"/><Relationship Id="rId5" Type="http://schemas.openxmlformats.org/officeDocument/2006/relationships/image" Target="../media/image10.sv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57914" y="742443"/>
            <a:ext cx="10086324" cy="2397392"/>
          </a:xfrm>
          <a:custGeom>
            <a:avLst/>
            <a:gdLst/>
            <a:ahLst/>
            <a:cxnLst/>
            <a:rect l="l" t="t" r="r" b="b"/>
            <a:pathLst>
              <a:path w="10086324" h="2397392">
                <a:moveTo>
                  <a:pt x="0" y="0"/>
                </a:moveTo>
                <a:lnTo>
                  <a:pt x="10086324" y="0"/>
                </a:lnTo>
                <a:lnTo>
                  <a:pt x="10086324" y="2397392"/>
                </a:lnTo>
                <a:lnTo>
                  <a:pt x="0" y="2397392"/>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874780" y="3377960"/>
            <a:ext cx="8544752" cy="1597654"/>
          </a:xfrm>
          <a:prstGeom prst="rect">
            <a:avLst/>
          </a:prstGeom>
        </p:spPr>
        <p:txBody>
          <a:bodyPr lIns="0" tIns="0" rIns="0" bIns="0" rtlCol="0" anchor="t">
            <a:spAutoFit/>
          </a:bodyPr>
          <a:lstStyle/>
          <a:p>
            <a:pPr algn="l">
              <a:lnSpc>
                <a:spcPts val="11926"/>
              </a:lnSpc>
            </a:pPr>
            <a:r>
              <a:rPr lang="en-US" sz="12047">
                <a:solidFill>
                  <a:srgbClr val="004AAD"/>
                </a:solidFill>
                <a:latin typeface="Montserrat Classic Bold"/>
              </a:rPr>
              <a:t>TEAM 59</a:t>
            </a:r>
          </a:p>
        </p:txBody>
      </p:sp>
      <p:sp>
        <p:nvSpPr>
          <p:cNvPr id="6" name="TextBox 6"/>
          <p:cNvSpPr txBox="1"/>
          <p:nvPr/>
        </p:nvSpPr>
        <p:spPr>
          <a:xfrm>
            <a:off x="874780" y="5461415"/>
            <a:ext cx="11215075" cy="1120666"/>
          </a:xfrm>
          <a:prstGeom prst="rect">
            <a:avLst/>
          </a:prstGeom>
        </p:spPr>
        <p:txBody>
          <a:bodyPr lIns="0" tIns="0" rIns="0" bIns="0" rtlCol="0" anchor="t">
            <a:spAutoFit/>
          </a:bodyPr>
          <a:lstStyle/>
          <a:p>
            <a:pPr algn="l">
              <a:lnSpc>
                <a:spcPts val="8363"/>
              </a:lnSpc>
            </a:pPr>
            <a:r>
              <a:rPr lang="en-US" sz="8448">
                <a:solidFill>
                  <a:srgbClr val="2BB4D4"/>
                </a:solidFill>
                <a:latin typeface="Montserrat Classic Bold"/>
              </a:rPr>
              <a:t>CODE FOR GOOD ‘24</a:t>
            </a:r>
          </a:p>
        </p:txBody>
      </p:sp>
      <p:sp>
        <p:nvSpPr>
          <p:cNvPr id="7" name="TextBox 7"/>
          <p:cNvSpPr txBox="1"/>
          <p:nvPr/>
        </p:nvSpPr>
        <p:spPr>
          <a:xfrm>
            <a:off x="-330931" y="7633934"/>
            <a:ext cx="8952492" cy="1298575"/>
          </a:xfrm>
          <a:prstGeom prst="rect">
            <a:avLst/>
          </a:prstGeom>
        </p:spPr>
        <p:txBody>
          <a:bodyPr lIns="0" tIns="0" rIns="0" bIns="0" rtlCol="0" anchor="t">
            <a:spAutoFit/>
          </a:bodyPr>
          <a:lstStyle/>
          <a:p>
            <a:pPr algn="ctr">
              <a:lnSpc>
                <a:spcPts val="3499"/>
              </a:lnSpc>
            </a:pPr>
            <a:r>
              <a:rPr lang="en-US" sz="2499">
                <a:solidFill>
                  <a:srgbClr val="000000"/>
                </a:solidFill>
                <a:latin typeface="Montserrat Classic"/>
              </a:rPr>
              <a:t>SOLUTIONS TO PROBLEMS FACED BY </a:t>
            </a:r>
          </a:p>
          <a:p>
            <a:pPr algn="ctr">
              <a:lnSpc>
                <a:spcPts val="3499"/>
              </a:lnSpc>
            </a:pPr>
            <a:r>
              <a:rPr lang="en-US" sz="2499">
                <a:solidFill>
                  <a:srgbClr val="000000"/>
                </a:solidFill>
                <a:latin typeface="Montserrat Classic"/>
              </a:rPr>
              <a:t>Vowels of The People Association</a:t>
            </a:r>
          </a:p>
          <a:p>
            <a:pPr algn="ctr">
              <a:lnSpc>
                <a:spcPts val="3499"/>
              </a:lnSpc>
              <a:spcBef>
                <a:spcPct val="0"/>
              </a:spcBef>
            </a:pPr>
            <a:endParaRPr lang="en-US" sz="2499">
              <a:solidFill>
                <a:srgbClr val="000000"/>
              </a:solidFill>
              <a:latin typeface="Montserrat Class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TextBox 3"/>
          <p:cNvSpPr txBox="1"/>
          <p:nvPr/>
        </p:nvSpPr>
        <p:spPr>
          <a:xfrm>
            <a:off x="1028700" y="1181100"/>
            <a:ext cx="9004022" cy="1060447"/>
          </a:xfrm>
          <a:prstGeom prst="rect">
            <a:avLst/>
          </a:prstGeom>
        </p:spPr>
        <p:txBody>
          <a:bodyPr lIns="0" tIns="0" rIns="0" bIns="0" rtlCol="0" anchor="t">
            <a:spAutoFit/>
          </a:bodyPr>
          <a:lstStyle/>
          <a:p>
            <a:pPr algn="l">
              <a:lnSpc>
                <a:spcPts val="7999"/>
              </a:lnSpc>
            </a:pPr>
            <a:r>
              <a:rPr lang="en-US" sz="7999">
                <a:solidFill>
                  <a:srgbClr val="004AAD"/>
                </a:solidFill>
                <a:latin typeface="Montserrat Classic Bold"/>
              </a:rPr>
              <a:t>KEY FEATURES</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028700" y="2673359"/>
            <a:ext cx="4886563" cy="771525"/>
          </a:xfrm>
          <a:prstGeom prst="rect">
            <a:avLst/>
          </a:prstGeom>
        </p:spPr>
        <p:txBody>
          <a:bodyPr lIns="0" tIns="0" rIns="0" bIns="0" rtlCol="0" anchor="t">
            <a:spAutoFit/>
          </a:bodyPr>
          <a:lstStyle/>
          <a:p>
            <a:pPr algn="ctr">
              <a:lnSpc>
                <a:spcPts val="6300"/>
              </a:lnSpc>
            </a:pPr>
            <a:r>
              <a:rPr lang="en-US" sz="4500">
                <a:solidFill>
                  <a:srgbClr val="004AAD"/>
                </a:solidFill>
                <a:latin typeface="Canva Sans Bold"/>
              </a:rPr>
              <a:t>WHAT IT SOLVES:</a:t>
            </a:r>
          </a:p>
        </p:txBody>
      </p:sp>
      <p:sp>
        <p:nvSpPr>
          <p:cNvPr id="6" name="TextBox 5">
            <a:extLst>
              <a:ext uri="{FF2B5EF4-FFF2-40B4-BE49-F238E27FC236}">
                <a16:creationId xmlns:a16="http://schemas.microsoft.com/office/drawing/2014/main" id="{0AE38D5B-57A9-480B-BCDA-BE1B19DAE421}"/>
              </a:ext>
            </a:extLst>
          </p:cNvPr>
          <p:cNvSpPr txBox="1"/>
          <p:nvPr/>
        </p:nvSpPr>
        <p:spPr>
          <a:xfrm>
            <a:off x="1219200" y="4000500"/>
            <a:ext cx="10972800" cy="3785652"/>
          </a:xfrm>
          <a:prstGeom prst="rect">
            <a:avLst/>
          </a:prstGeom>
          <a:noFill/>
        </p:spPr>
        <p:txBody>
          <a:bodyPr wrap="square" rtlCol="0">
            <a:spAutoFit/>
          </a:bodyPr>
          <a:lstStyle/>
          <a:p>
            <a:r>
              <a:rPr lang="en-US" sz="4800" dirty="0"/>
              <a:t>Automates the evaluation process through Phonetic analysis and Audio-to-text based assessment. Makes the whole learning process unbiased and less laborious for the teacher. </a:t>
            </a:r>
            <a:endParaRPr lang="en-IN" sz="4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63927A-5FA5-49B9-BA51-57D245AA2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899"/>
            <a:ext cx="7086600" cy="4429125"/>
          </a:xfrm>
          <a:prstGeom prst="rect">
            <a:avLst/>
          </a:prstGeom>
        </p:spPr>
      </p:pic>
      <p:pic>
        <p:nvPicPr>
          <p:cNvPr id="15" name="Picture 14">
            <a:extLst>
              <a:ext uri="{FF2B5EF4-FFF2-40B4-BE49-F238E27FC236}">
                <a16:creationId xmlns:a16="http://schemas.microsoft.com/office/drawing/2014/main" id="{4B8D3F67-7667-4E60-B303-353F3DA65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42900"/>
            <a:ext cx="7086601" cy="4429126"/>
          </a:xfrm>
          <a:prstGeom prst="rect">
            <a:avLst/>
          </a:prstGeom>
        </p:spPr>
      </p:pic>
      <p:pic>
        <p:nvPicPr>
          <p:cNvPr id="17" name="Picture 16">
            <a:extLst>
              <a:ext uri="{FF2B5EF4-FFF2-40B4-BE49-F238E27FC236}">
                <a16:creationId xmlns:a16="http://schemas.microsoft.com/office/drawing/2014/main" id="{142AE96A-C7CC-47A6-848F-FAFF7EE80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273" y="5112329"/>
            <a:ext cx="7692043" cy="4807527"/>
          </a:xfrm>
          <a:prstGeom prst="rect">
            <a:avLst/>
          </a:prstGeom>
        </p:spPr>
      </p:pic>
      <p:pic>
        <p:nvPicPr>
          <p:cNvPr id="19" name="Picture 18">
            <a:extLst>
              <a:ext uri="{FF2B5EF4-FFF2-40B4-BE49-F238E27FC236}">
                <a16:creationId xmlns:a16="http://schemas.microsoft.com/office/drawing/2014/main" id="{1DF4BD27-A4BC-4C09-9984-40FC0F2F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5143500"/>
            <a:ext cx="7193280" cy="4495800"/>
          </a:xfrm>
          <a:prstGeom prst="rect">
            <a:avLst/>
          </a:prstGeom>
        </p:spPr>
      </p:pic>
    </p:spTree>
    <p:extLst>
      <p:ext uri="{BB962C8B-B14F-4D97-AF65-F5344CB8AC3E}">
        <p14:creationId xmlns:p14="http://schemas.microsoft.com/office/powerpoint/2010/main" val="300232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143000" y="876300"/>
            <a:ext cx="9004022" cy="2051844"/>
          </a:xfrm>
          <a:prstGeom prst="rect">
            <a:avLst/>
          </a:prstGeom>
        </p:spPr>
        <p:txBody>
          <a:bodyPr lIns="0" tIns="0" rIns="0" bIns="0" rtlCol="0" anchor="t">
            <a:spAutoFit/>
          </a:bodyPr>
          <a:lstStyle/>
          <a:p>
            <a:pPr algn="l">
              <a:lnSpc>
                <a:spcPts val="7999"/>
              </a:lnSpc>
            </a:pPr>
            <a:r>
              <a:rPr lang="en-US" sz="7999" dirty="0">
                <a:solidFill>
                  <a:srgbClr val="004AAD"/>
                </a:solidFill>
                <a:latin typeface="Montserrat Classic Bold"/>
              </a:rPr>
              <a:t>ADDITIONAL FEATURES</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5">
            <a:extLst>
              <a:ext uri="{FF2B5EF4-FFF2-40B4-BE49-F238E27FC236}">
                <a16:creationId xmlns:a16="http://schemas.microsoft.com/office/drawing/2014/main" id="{DD549162-9691-126C-F5CF-B2E07A7DC18B}"/>
              </a:ext>
            </a:extLst>
          </p:cNvPr>
          <p:cNvSpPr txBox="1"/>
          <p:nvPr/>
        </p:nvSpPr>
        <p:spPr>
          <a:xfrm>
            <a:off x="1371600" y="3848100"/>
            <a:ext cx="15163800" cy="4524315"/>
          </a:xfrm>
          <a:prstGeom prst="rect">
            <a:avLst/>
          </a:prstGeom>
          <a:noFill/>
        </p:spPr>
        <p:txBody>
          <a:bodyPr wrap="square" rtlCol="0">
            <a:spAutoFit/>
          </a:bodyPr>
          <a:lstStyle/>
          <a:p>
            <a:r>
              <a:rPr lang="en-US" sz="36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A positive learning environment is essential for effective education. To support students who experience difficulties, we provide modules incorporating both audio and visual elements, making learning enjoyable and improving information retention. These remedial solutions are designed to enhance the overall learning experience, ensuring that students not only understand the material but also retain it longer. By integrating these engaging tools, we aim to make learning both effective and fun.</a:t>
            </a:r>
            <a:endParaRPr lang="en-IN" sz="36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47816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143000" y="876300"/>
            <a:ext cx="9004022" cy="2051844"/>
          </a:xfrm>
          <a:prstGeom prst="rect">
            <a:avLst/>
          </a:prstGeom>
        </p:spPr>
        <p:txBody>
          <a:bodyPr lIns="0" tIns="0" rIns="0" bIns="0" rtlCol="0" anchor="t">
            <a:spAutoFit/>
          </a:bodyPr>
          <a:lstStyle/>
          <a:p>
            <a:pPr algn="l">
              <a:lnSpc>
                <a:spcPts val="7999"/>
              </a:lnSpc>
            </a:pPr>
            <a:r>
              <a:rPr lang="en-US" sz="7999" dirty="0">
                <a:solidFill>
                  <a:srgbClr val="004AAD"/>
                </a:solidFill>
                <a:latin typeface="Montserrat Classic Bold"/>
              </a:rPr>
              <a:t>ADDITIONAL FEATURES</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Rectangle: Rounded Corners 4">
            <a:extLst>
              <a:ext uri="{FF2B5EF4-FFF2-40B4-BE49-F238E27FC236}">
                <a16:creationId xmlns:a16="http://schemas.microsoft.com/office/drawing/2014/main" id="{418A9BB4-3EAE-38E0-90C2-675A96FFD7E6}"/>
              </a:ext>
            </a:extLst>
          </p:cNvPr>
          <p:cNvSpPr/>
          <p:nvPr/>
        </p:nvSpPr>
        <p:spPr>
          <a:xfrm>
            <a:off x="2438400" y="4305300"/>
            <a:ext cx="3429000" cy="2667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6" name="Rectangle: Rounded Corners 5">
            <a:extLst>
              <a:ext uri="{FF2B5EF4-FFF2-40B4-BE49-F238E27FC236}">
                <a16:creationId xmlns:a16="http://schemas.microsoft.com/office/drawing/2014/main" id="{ADA2D7B0-DDF0-6CC0-65BB-262DD9317D12}"/>
              </a:ext>
            </a:extLst>
          </p:cNvPr>
          <p:cNvSpPr/>
          <p:nvPr/>
        </p:nvSpPr>
        <p:spPr>
          <a:xfrm>
            <a:off x="7162800" y="4305300"/>
            <a:ext cx="3429000" cy="2667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l</a:t>
            </a:r>
            <a:endParaRPr lang="en-IN" dirty="0">
              <a:ln w="0"/>
              <a:solidFill>
                <a:srgbClr val="3557D2"/>
              </a:solidFill>
              <a:effectLst>
                <a:outerShdw blurRad="38100" dist="25400" dir="5400000" algn="ctr" rotWithShape="0">
                  <a:srgbClr val="6E747A">
                    <a:alpha val="43000"/>
                  </a:srgbClr>
                </a:outerShdw>
              </a:effectLst>
            </a:endParaRPr>
          </a:p>
        </p:txBody>
      </p:sp>
      <p:sp>
        <p:nvSpPr>
          <p:cNvPr id="7" name="Rectangle: Rounded Corners 6">
            <a:extLst>
              <a:ext uri="{FF2B5EF4-FFF2-40B4-BE49-F238E27FC236}">
                <a16:creationId xmlns:a16="http://schemas.microsoft.com/office/drawing/2014/main" id="{2AC4A733-08A2-D520-23BF-6D7913B20108}"/>
              </a:ext>
            </a:extLst>
          </p:cNvPr>
          <p:cNvSpPr/>
          <p:nvPr/>
        </p:nvSpPr>
        <p:spPr>
          <a:xfrm>
            <a:off x="11800105" y="4305300"/>
            <a:ext cx="3429000" cy="2667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accent1"/>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LE</a:t>
            </a:r>
            <a:endParaRPr lang="en-IN" sz="2800" dirty="0">
              <a:ln w="0"/>
              <a:solidFill>
                <a:schemeClr val="tx1"/>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endParaRPr>
          </a:p>
        </p:txBody>
      </p:sp>
      <p:sp>
        <p:nvSpPr>
          <p:cNvPr id="10" name="TextBox 9">
            <a:extLst>
              <a:ext uri="{FF2B5EF4-FFF2-40B4-BE49-F238E27FC236}">
                <a16:creationId xmlns:a16="http://schemas.microsoft.com/office/drawing/2014/main" id="{DA1CA901-5218-1A87-B13D-869678106A96}"/>
              </a:ext>
            </a:extLst>
          </p:cNvPr>
          <p:cNvSpPr txBox="1"/>
          <p:nvPr/>
        </p:nvSpPr>
        <p:spPr>
          <a:xfrm>
            <a:off x="3429000" y="4914900"/>
            <a:ext cx="1295400" cy="954107"/>
          </a:xfrm>
          <a:prstGeom prst="rect">
            <a:avLst/>
          </a:prstGeom>
          <a:noFill/>
        </p:spPr>
        <p:txBody>
          <a:bodyPr wrap="square" rtlCol="0">
            <a:spAutoFit/>
          </a:bodyPr>
          <a:lstStyle/>
          <a:p>
            <a:pPr algn="ctr"/>
            <a:r>
              <a:rPr lang="en-IN" sz="2800" dirty="0">
                <a:latin typeface="Aldhabi" panose="020F0502020204030204" pitchFamily="2" charset="-78"/>
                <a:cs typeface="Aldhabi" panose="020F0502020204030204" pitchFamily="2" charset="-78"/>
                <a:hlinkClick r:id="rId6"/>
              </a:rPr>
              <a:t>LEVEL</a:t>
            </a:r>
          </a:p>
          <a:p>
            <a:pPr algn="ctr"/>
            <a:r>
              <a:rPr lang="en-IN" sz="2800" dirty="0">
                <a:latin typeface="Aldhabi" panose="020F0502020204030204" pitchFamily="2" charset="-78"/>
                <a:cs typeface="Aldhabi" panose="020F0502020204030204" pitchFamily="2" charset="-78"/>
                <a:hlinkClick r:id="rId6"/>
              </a:rPr>
              <a:t> ONE</a:t>
            </a:r>
            <a:endParaRPr lang="en-IN" sz="2800" dirty="0">
              <a:latin typeface="Aldhabi" panose="020F0502020204030204" pitchFamily="2" charset="-78"/>
              <a:cs typeface="Aldhabi" panose="020F0502020204030204" pitchFamily="2" charset="-78"/>
            </a:endParaRPr>
          </a:p>
        </p:txBody>
      </p:sp>
      <p:sp>
        <p:nvSpPr>
          <p:cNvPr id="11" name="TextBox 10">
            <a:extLst>
              <a:ext uri="{FF2B5EF4-FFF2-40B4-BE49-F238E27FC236}">
                <a16:creationId xmlns:a16="http://schemas.microsoft.com/office/drawing/2014/main" id="{5F0562D6-615C-0628-05F3-D7C54766C5EE}"/>
              </a:ext>
            </a:extLst>
          </p:cNvPr>
          <p:cNvSpPr txBox="1"/>
          <p:nvPr/>
        </p:nvSpPr>
        <p:spPr>
          <a:xfrm>
            <a:off x="8452343" y="5067300"/>
            <a:ext cx="849913" cy="954107"/>
          </a:xfrm>
          <a:prstGeom prst="rect">
            <a:avLst/>
          </a:prstGeom>
          <a:noFill/>
        </p:spPr>
        <p:txBody>
          <a:bodyPr wrap="none" rtlCol="0">
            <a:spAutoFit/>
          </a:bodyPr>
          <a:lstStyle/>
          <a:p>
            <a:r>
              <a:rPr lang="en-IN" sz="2800" dirty="0">
                <a:solidFill>
                  <a:srgbClr val="3557D2"/>
                </a:solidFill>
                <a:latin typeface="Aldhabi" panose="01000000000000000000" pitchFamily="2" charset="-78"/>
                <a:cs typeface="Aldhabi" panose="01000000000000000000" pitchFamily="2" charset="-78"/>
                <a:hlinkClick r:id="rId7"/>
              </a:rPr>
              <a:t>LEVEL</a:t>
            </a:r>
          </a:p>
          <a:p>
            <a:r>
              <a:rPr lang="en-IN" sz="2800" dirty="0">
                <a:solidFill>
                  <a:srgbClr val="3557D2"/>
                </a:solidFill>
                <a:latin typeface="Aldhabi" panose="01000000000000000000" pitchFamily="2" charset="-78"/>
                <a:cs typeface="Aldhabi" panose="01000000000000000000" pitchFamily="2" charset="-78"/>
                <a:hlinkClick r:id="rId7"/>
              </a:rPr>
              <a:t>TWO</a:t>
            </a:r>
            <a:endParaRPr lang="en-IN" sz="2800" dirty="0">
              <a:solidFill>
                <a:srgbClr val="3557D2"/>
              </a:solidFill>
              <a:latin typeface="Aldhabi" panose="01000000000000000000" pitchFamily="2" charset="-78"/>
              <a:cs typeface="Aldhabi" panose="01000000000000000000" pitchFamily="2" charset="-78"/>
            </a:endParaRPr>
          </a:p>
        </p:txBody>
      </p:sp>
      <p:sp>
        <p:nvSpPr>
          <p:cNvPr id="12" name="TextBox 11">
            <a:extLst>
              <a:ext uri="{FF2B5EF4-FFF2-40B4-BE49-F238E27FC236}">
                <a16:creationId xmlns:a16="http://schemas.microsoft.com/office/drawing/2014/main" id="{F4744069-5C83-EC4A-2BF3-9EC9431756C8}"/>
              </a:ext>
            </a:extLst>
          </p:cNvPr>
          <p:cNvSpPr txBox="1"/>
          <p:nvPr/>
        </p:nvSpPr>
        <p:spPr>
          <a:xfrm>
            <a:off x="13054130" y="5265389"/>
            <a:ext cx="914400" cy="954107"/>
          </a:xfrm>
          <a:prstGeom prst="rect">
            <a:avLst/>
          </a:prstGeom>
          <a:noFill/>
        </p:spPr>
        <p:txBody>
          <a:bodyPr wrap="square" rtlCol="0">
            <a:spAutoFit/>
          </a:bodyPr>
          <a:lstStyle/>
          <a:p>
            <a:r>
              <a:rPr lang="en-IN" sz="2800" dirty="0">
                <a:latin typeface="Aldhabi" panose="01000000000000000000" pitchFamily="2" charset="-78"/>
                <a:cs typeface="Aldhabi" panose="01000000000000000000" pitchFamily="2" charset="-78"/>
                <a:hlinkClick r:id="rId8"/>
              </a:rPr>
              <a:t>LEVEL THREE</a:t>
            </a:r>
            <a:endParaRPr lang="en-IN" sz="2800" dirty="0">
              <a:latin typeface="Aldhabi" panose="01000000000000000000" pitchFamily="2" charset="-78"/>
              <a:cs typeface="Aldhabi" panose="01000000000000000000" pitchFamily="2" charset="-78"/>
            </a:endParaRPr>
          </a:p>
        </p:txBody>
      </p:sp>
      <p:sp>
        <p:nvSpPr>
          <p:cNvPr id="13" name="TextBox 12">
            <a:extLst>
              <a:ext uri="{FF2B5EF4-FFF2-40B4-BE49-F238E27FC236}">
                <a16:creationId xmlns:a16="http://schemas.microsoft.com/office/drawing/2014/main" id="{4EC55E1A-D399-D4B8-06DA-BC0A63296E9C}"/>
              </a:ext>
            </a:extLst>
          </p:cNvPr>
          <p:cNvSpPr txBox="1"/>
          <p:nvPr/>
        </p:nvSpPr>
        <p:spPr>
          <a:xfrm>
            <a:off x="1143000" y="2923282"/>
            <a:ext cx="4191000" cy="1077218"/>
          </a:xfrm>
          <a:prstGeom prst="rect">
            <a:avLst/>
          </a:prstGeom>
          <a:noFill/>
        </p:spPr>
        <p:txBody>
          <a:bodyPr wrap="square" rtlCol="0">
            <a:spAutoFit/>
          </a:bodyPr>
          <a:lstStyle/>
          <a:p>
            <a:r>
              <a:rPr lang="en-IN" sz="3200" dirty="0">
                <a:latin typeface="ADLaM Display" panose="02010000000000000000" pitchFamily="2" charset="0"/>
                <a:ea typeface="ADLaM Display" panose="02010000000000000000" pitchFamily="2" charset="0"/>
                <a:cs typeface="ADLaM Display" panose="02010000000000000000" pitchFamily="2" charset="0"/>
              </a:rPr>
              <a:t>REMEDIAL SOLUTIONS</a:t>
            </a:r>
          </a:p>
        </p:txBody>
      </p:sp>
    </p:spTree>
    <p:extLst>
      <p:ext uri="{BB962C8B-B14F-4D97-AF65-F5344CB8AC3E}">
        <p14:creationId xmlns:p14="http://schemas.microsoft.com/office/powerpoint/2010/main" val="64852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447800" y="730101"/>
            <a:ext cx="9974675" cy="2051844"/>
          </a:xfrm>
          <a:prstGeom prst="rect">
            <a:avLst/>
          </a:prstGeom>
        </p:spPr>
        <p:txBody>
          <a:bodyPr wrap="square" lIns="0" tIns="0" rIns="0" bIns="0" rtlCol="0" anchor="t">
            <a:spAutoFit/>
          </a:bodyPr>
          <a:lstStyle/>
          <a:p>
            <a:pPr algn="l">
              <a:lnSpc>
                <a:spcPts val="7999"/>
              </a:lnSpc>
            </a:pPr>
            <a:r>
              <a:rPr lang="en-US" sz="7999" dirty="0">
                <a:solidFill>
                  <a:srgbClr val="004AAD"/>
                </a:solidFill>
                <a:latin typeface="Montserrat Classic Bold"/>
              </a:rPr>
              <a:t>ADDITIONAL</a:t>
            </a:r>
          </a:p>
          <a:p>
            <a:pPr algn="l">
              <a:lnSpc>
                <a:spcPts val="7999"/>
              </a:lnSpc>
            </a:pPr>
            <a:r>
              <a:rPr lang="en-US" sz="7999" dirty="0">
                <a:solidFill>
                  <a:srgbClr val="004AAD"/>
                </a:solidFill>
                <a:latin typeface="Montserrat Classic Bold"/>
              </a:rPr>
              <a:t>FEATURES</a:t>
            </a:r>
          </a:p>
        </p:txBody>
      </p:sp>
      <p:sp>
        <p:nvSpPr>
          <p:cNvPr id="4" name="Freeform 4"/>
          <p:cNvSpPr/>
          <p:nvPr/>
        </p:nvSpPr>
        <p:spPr>
          <a:xfrm rot="-5400000" flipH="1">
            <a:off x="8839122" y="-4465729"/>
            <a:ext cx="8085951" cy="6409396"/>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7" name="Picture 6">
            <a:extLst>
              <a:ext uri="{FF2B5EF4-FFF2-40B4-BE49-F238E27FC236}">
                <a16:creationId xmlns:a16="http://schemas.microsoft.com/office/drawing/2014/main" id="{7B7E6C51-7271-49FE-947A-49770A46AA8B}"/>
              </a:ext>
            </a:extLst>
          </p:cNvPr>
          <p:cNvPicPr>
            <a:picLocks noChangeAspect="1"/>
          </p:cNvPicPr>
          <p:nvPr/>
        </p:nvPicPr>
        <p:blipFill>
          <a:blip r:embed="rId6"/>
          <a:stretch>
            <a:fillRect/>
          </a:stretch>
        </p:blipFill>
        <p:spPr>
          <a:xfrm>
            <a:off x="1828800" y="2933700"/>
            <a:ext cx="16113378" cy="6477000"/>
          </a:xfrm>
          <a:prstGeom prst="rect">
            <a:avLst/>
          </a:prstGeom>
        </p:spPr>
      </p:pic>
      <p:sp>
        <p:nvSpPr>
          <p:cNvPr id="8" name="TextBox 7">
            <a:extLst>
              <a:ext uri="{FF2B5EF4-FFF2-40B4-BE49-F238E27FC236}">
                <a16:creationId xmlns:a16="http://schemas.microsoft.com/office/drawing/2014/main" id="{59CDA7F8-6DD6-240B-8FD7-D4B6F81CB44C}"/>
              </a:ext>
            </a:extLst>
          </p:cNvPr>
          <p:cNvSpPr txBox="1"/>
          <p:nvPr/>
        </p:nvSpPr>
        <p:spPr>
          <a:xfrm>
            <a:off x="9144000" y="730101"/>
            <a:ext cx="6781800" cy="1323439"/>
          </a:xfrm>
          <a:prstGeom prst="rect">
            <a:avLst/>
          </a:prstGeom>
          <a:noFill/>
        </p:spPr>
        <p:txBody>
          <a:bodyPr wrap="square" rtlCol="0">
            <a:spAutoFit/>
          </a:bodyPr>
          <a:lstStyle/>
          <a:p>
            <a:r>
              <a:rPr lang="en-IN" sz="2000" dirty="0">
                <a:latin typeface="ADLaM Display" panose="02010000000000000000" pitchFamily="2" charset="0"/>
                <a:ea typeface="ADLaM Display" panose="02010000000000000000" pitchFamily="2" charset="0"/>
                <a:cs typeface="ADLaM Display" panose="02010000000000000000" pitchFamily="2" charset="0"/>
              </a:rPr>
              <a:t>Dashboard analysing a mock data of what levels students have issues with and how many attempts they require , thus providing feedback on the teaching methods</a:t>
            </a:r>
          </a:p>
        </p:txBody>
      </p:sp>
    </p:spTree>
    <p:extLst>
      <p:ext uri="{BB962C8B-B14F-4D97-AF65-F5344CB8AC3E}">
        <p14:creationId xmlns:p14="http://schemas.microsoft.com/office/powerpoint/2010/main" val="367160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883994" y="1953724"/>
            <a:ext cx="736600" cy="736600"/>
          </a:xfrm>
          <a:custGeom>
            <a:avLst/>
            <a:gdLst/>
            <a:ahLst/>
            <a:cxnLst/>
            <a:rect l="l" t="t" r="r" b="b"/>
            <a:pathLst>
              <a:path w="736600" h="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9506044" y="4779036"/>
            <a:ext cx="736600" cy="736600"/>
          </a:xfrm>
          <a:custGeom>
            <a:avLst/>
            <a:gdLst/>
            <a:ahLst/>
            <a:cxnLst/>
            <a:rect l="l" t="t" r="r" b="b"/>
            <a:pathLst>
              <a:path w="736600" h="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2256825"/>
            <a:ext cx="10248900" cy="2308324"/>
          </a:xfrm>
          <a:prstGeom prst="rect">
            <a:avLst/>
          </a:prstGeom>
        </p:spPr>
        <p:txBody>
          <a:bodyPr wrap="square" lIns="0" tIns="0" rIns="0" bIns="0" rtlCol="0" anchor="t">
            <a:spAutoFit/>
          </a:bodyPr>
          <a:lstStyle/>
          <a:p>
            <a:pPr algn="l">
              <a:lnSpc>
                <a:spcPts val="9000"/>
              </a:lnSpc>
            </a:pPr>
            <a:r>
              <a:rPr lang="en-US" sz="9000" dirty="0">
                <a:solidFill>
                  <a:srgbClr val="004AAD"/>
                </a:solidFill>
                <a:latin typeface="Montserrat Classic Bold"/>
              </a:rPr>
              <a:t>FUTURE ENHANCEMENTS</a:t>
            </a:r>
          </a:p>
        </p:txBody>
      </p:sp>
      <p:sp>
        <p:nvSpPr>
          <p:cNvPr id="7" name="Freeform 7"/>
          <p:cNvSpPr/>
          <p:nvPr/>
        </p:nvSpPr>
        <p:spPr>
          <a:xfrm>
            <a:off x="8128094" y="7604348"/>
            <a:ext cx="736600" cy="736600"/>
          </a:xfrm>
          <a:custGeom>
            <a:avLst/>
            <a:gdLst/>
            <a:ahLst/>
            <a:cxnLst/>
            <a:rect l="l" t="t" r="r" b="b"/>
            <a:pathLst>
              <a:path w="736600" h="736600">
                <a:moveTo>
                  <a:pt x="0" y="0"/>
                </a:moveTo>
                <a:lnTo>
                  <a:pt x="736600" y="0"/>
                </a:lnTo>
                <a:lnTo>
                  <a:pt x="736600" y="736600"/>
                </a:lnTo>
                <a:lnTo>
                  <a:pt x="0" y="736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9251472" y="7547198"/>
            <a:ext cx="5251928" cy="478593"/>
          </a:xfrm>
          <a:prstGeom prst="rect">
            <a:avLst/>
          </a:prstGeom>
        </p:spPr>
        <p:txBody>
          <a:bodyPr lIns="0" tIns="0" rIns="0" bIns="0" rtlCol="0" anchor="t">
            <a:spAutoFit/>
          </a:bodyPr>
          <a:lstStyle/>
          <a:p>
            <a:pPr algn="l">
              <a:lnSpc>
                <a:spcPts val="4199"/>
              </a:lnSpc>
            </a:pPr>
            <a:r>
              <a:rPr lang="en-US" sz="2999" dirty="0">
                <a:solidFill>
                  <a:srgbClr val="2E2E2E"/>
                </a:solidFill>
                <a:latin typeface="Montserrat Classic Bold"/>
              </a:rPr>
              <a:t>Adding Lip Reading</a:t>
            </a:r>
          </a:p>
        </p:txBody>
      </p:sp>
      <p:sp>
        <p:nvSpPr>
          <p:cNvPr id="9" name="TextBox 9"/>
          <p:cNvSpPr txBox="1"/>
          <p:nvPr/>
        </p:nvSpPr>
        <p:spPr>
          <a:xfrm>
            <a:off x="9251472" y="8074249"/>
            <a:ext cx="5251928" cy="1588640"/>
          </a:xfrm>
          <a:prstGeom prst="rect">
            <a:avLst/>
          </a:prstGeom>
        </p:spPr>
        <p:txBody>
          <a:bodyPr lIns="0" tIns="0" rIns="0" bIns="0" rtlCol="0" anchor="t">
            <a:spAutoFit/>
          </a:bodyPr>
          <a:lstStyle/>
          <a:p>
            <a:pPr algn="l">
              <a:lnSpc>
                <a:spcPts val="3200"/>
              </a:lnSpc>
            </a:pPr>
            <a:r>
              <a:rPr lang="en-US" sz="2000" dirty="0">
                <a:solidFill>
                  <a:srgbClr val="2E2E2E"/>
                </a:solidFill>
                <a:latin typeface="Montserrat Classic"/>
              </a:rPr>
              <a:t>Keeping in mind the dialects used throughout the country, lip reading would be an equitable way of judging the students</a:t>
            </a:r>
          </a:p>
        </p:txBody>
      </p:sp>
      <p:sp>
        <p:nvSpPr>
          <p:cNvPr id="10" name="TextBox 10"/>
          <p:cNvSpPr txBox="1"/>
          <p:nvPr/>
        </p:nvSpPr>
        <p:spPr>
          <a:xfrm>
            <a:off x="12007372" y="1896574"/>
            <a:ext cx="5251928" cy="1017202"/>
          </a:xfrm>
          <a:prstGeom prst="rect">
            <a:avLst/>
          </a:prstGeom>
        </p:spPr>
        <p:txBody>
          <a:bodyPr lIns="0" tIns="0" rIns="0" bIns="0" rtlCol="0" anchor="t">
            <a:spAutoFit/>
          </a:bodyPr>
          <a:lstStyle/>
          <a:p>
            <a:pPr algn="l">
              <a:lnSpc>
                <a:spcPts val="4199"/>
              </a:lnSpc>
            </a:pPr>
            <a:r>
              <a:rPr lang="en-US" sz="2999" dirty="0">
                <a:solidFill>
                  <a:srgbClr val="2E2E2E"/>
                </a:solidFill>
                <a:latin typeface="Montserrat Classic Bold"/>
              </a:rPr>
              <a:t>Division of the Learning Process</a:t>
            </a:r>
          </a:p>
        </p:txBody>
      </p:sp>
      <p:sp>
        <p:nvSpPr>
          <p:cNvPr id="11" name="TextBox 11"/>
          <p:cNvSpPr txBox="1"/>
          <p:nvPr/>
        </p:nvSpPr>
        <p:spPr>
          <a:xfrm>
            <a:off x="12007372" y="2843935"/>
            <a:ext cx="5251928" cy="1178271"/>
          </a:xfrm>
          <a:prstGeom prst="rect">
            <a:avLst/>
          </a:prstGeom>
        </p:spPr>
        <p:txBody>
          <a:bodyPr lIns="0" tIns="0" rIns="0" bIns="0" rtlCol="0" anchor="t">
            <a:spAutoFit/>
          </a:bodyPr>
          <a:lstStyle/>
          <a:p>
            <a:pPr algn="l">
              <a:lnSpc>
                <a:spcPts val="3200"/>
              </a:lnSpc>
            </a:pPr>
            <a:r>
              <a:rPr lang="en-US" sz="2000" dirty="0">
                <a:solidFill>
                  <a:srgbClr val="2E2E2E"/>
                </a:solidFill>
                <a:latin typeface="Montserrat Classic"/>
              </a:rPr>
              <a:t>By adding an (Easy , Medium , Hard) into the system , we can ensure the learning process is more linear</a:t>
            </a:r>
          </a:p>
        </p:txBody>
      </p:sp>
      <p:sp>
        <p:nvSpPr>
          <p:cNvPr id="12" name="TextBox 12"/>
          <p:cNvSpPr txBox="1"/>
          <p:nvPr/>
        </p:nvSpPr>
        <p:spPr>
          <a:xfrm>
            <a:off x="10629422" y="4721886"/>
            <a:ext cx="6629878" cy="478593"/>
          </a:xfrm>
          <a:prstGeom prst="rect">
            <a:avLst/>
          </a:prstGeom>
        </p:spPr>
        <p:txBody>
          <a:bodyPr wrap="square" lIns="0" tIns="0" rIns="0" bIns="0" rtlCol="0" anchor="t">
            <a:spAutoFit/>
          </a:bodyPr>
          <a:lstStyle/>
          <a:p>
            <a:pPr algn="l">
              <a:lnSpc>
                <a:spcPts val="4199"/>
              </a:lnSpc>
            </a:pPr>
            <a:r>
              <a:rPr lang="en-US" sz="2999" dirty="0">
                <a:solidFill>
                  <a:srgbClr val="2E2E2E"/>
                </a:solidFill>
                <a:latin typeface="Montserrat Classic Bold"/>
              </a:rPr>
              <a:t>Implementation of Practice Tests</a:t>
            </a:r>
          </a:p>
        </p:txBody>
      </p:sp>
      <p:sp>
        <p:nvSpPr>
          <p:cNvPr id="13" name="TextBox 13"/>
          <p:cNvSpPr txBox="1"/>
          <p:nvPr/>
        </p:nvSpPr>
        <p:spPr>
          <a:xfrm>
            <a:off x="10629422" y="5248937"/>
            <a:ext cx="5251928" cy="1178271"/>
          </a:xfrm>
          <a:prstGeom prst="rect">
            <a:avLst/>
          </a:prstGeom>
        </p:spPr>
        <p:txBody>
          <a:bodyPr lIns="0" tIns="0" rIns="0" bIns="0" rtlCol="0" anchor="t">
            <a:spAutoFit/>
          </a:bodyPr>
          <a:lstStyle/>
          <a:p>
            <a:pPr algn="l">
              <a:lnSpc>
                <a:spcPts val="3200"/>
              </a:lnSpc>
            </a:pPr>
            <a:r>
              <a:rPr lang="en-US" sz="2000" dirty="0">
                <a:solidFill>
                  <a:srgbClr val="2E2E2E"/>
                </a:solidFill>
                <a:latin typeface="Montserrat Classic"/>
              </a:rPr>
              <a:t>Practice tests before the actual tests would give the students an idea on how to perform better</a:t>
            </a:r>
          </a:p>
        </p:txBody>
      </p:sp>
      <p:sp>
        <p:nvSpPr>
          <p:cNvPr id="14" name="Freeform 14"/>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10">
              <a:alphaModFix amt="5000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1190625"/>
            <a:ext cx="12839700" cy="1154162"/>
          </a:xfrm>
          <a:prstGeom prst="rect">
            <a:avLst/>
          </a:prstGeom>
        </p:spPr>
        <p:txBody>
          <a:bodyPr wrap="square" lIns="0" tIns="0" rIns="0" bIns="0" rtlCol="0" anchor="t">
            <a:spAutoFit/>
          </a:bodyPr>
          <a:lstStyle/>
          <a:p>
            <a:pPr algn="l">
              <a:lnSpc>
                <a:spcPts val="9000"/>
              </a:lnSpc>
            </a:pPr>
            <a:r>
              <a:rPr lang="en-US" sz="9000" dirty="0">
                <a:solidFill>
                  <a:srgbClr val="004AAD"/>
                </a:solidFill>
                <a:latin typeface="Montserrat Classic Bold"/>
              </a:rPr>
              <a:t>System Architecture</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8" name="Picture 7" descr="A group of colorful circles with symbols&#10;&#10;Description automatically generated">
            <a:extLst>
              <a:ext uri="{FF2B5EF4-FFF2-40B4-BE49-F238E27FC236}">
                <a16:creationId xmlns:a16="http://schemas.microsoft.com/office/drawing/2014/main" id="{C93F14DF-DB48-9D4E-FA33-43DDB3FAC6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3460709"/>
            <a:ext cx="4572000" cy="2496553"/>
          </a:xfrm>
          <a:prstGeom prst="rect">
            <a:avLst/>
          </a:prstGeom>
        </p:spPr>
      </p:pic>
      <p:pic>
        <p:nvPicPr>
          <p:cNvPr id="10" name="Picture 9" descr="A blue and yellow snake logo&#10;&#10;Description automatically generated">
            <a:extLst>
              <a:ext uri="{FF2B5EF4-FFF2-40B4-BE49-F238E27FC236}">
                <a16:creationId xmlns:a16="http://schemas.microsoft.com/office/drawing/2014/main" id="{580D5E3C-D91F-2449-24D4-6FFC433CE8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42194" y="3251660"/>
            <a:ext cx="2609850" cy="2609850"/>
          </a:xfrm>
          <a:prstGeom prst="rect">
            <a:avLst/>
          </a:prstGeom>
        </p:spPr>
      </p:pic>
      <p:sp>
        <p:nvSpPr>
          <p:cNvPr id="11" name="TextBox 10">
            <a:extLst>
              <a:ext uri="{FF2B5EF4-FFF2-40B4-BE49-F238E27FC236}">
                <a16:creationId xmlns:a16="http://schemas.microsoft.com/office/drawing/2014/main" id="{E152A2D7-C677-97EB-56EC-63EB57EDD607}"/>
              </a:ext>
            </a:extLst>
          </p:cNvPr>
          <p:cNvSpPr txBox="1"/>
          <p:nvPr/>
        </p:nvSpPr>
        <p:spPr>
          <a:xfrm>
            <a:off x="2966436" y="3251660"/>
            <a:ext cx="2748563" cy="523220"/>
          </a:xfrm>
          <a:prstGeom prst="rect">
            <a:avLst/>
          </a:prstGeom>
          <a:noFill/>
        </p:spPr>
        <p:txBody>
          <a:bodyPr wrap="square" rtlCol="0">
            <a:spAutoFit/>
          </a:bodyPr>
          <a:lstStyle/>
          <a:p>
            <a:r>
              <a:rPr lang="en-IN" sz="2800" dirty="0">
                <a:latin typeface="ADLaM Display" panose="02010000000000000000" pitchFamily="2" charset="0"/>
                <a:ea typeface="ADLaM Display" panose="02010000000000000000" pitchFamily="2" charset="0"/>
                <a:cs typeface="ADLaM Display" panose="02010000000000000000" pitchFamily="2" charset="0"/>
              </a:rPr>
              <a:t>TECH STACK</a:t>
            </a:r>
          </a:p>
        </p:txBody>
      </p:sp>
      <p:sp>
        <p:nvSpPr>
          <p:cNvPr id="12" name="TextBox 11">
            <a:extLst>
              <a:ext uri="{FF2B5EF4-FFF2-40B4-BE49-F238E27FC236}">
                <a16:creationId xmlns:a16="http://schemas.microsoft.com/office/drawing/2014/main" id="{C0264631-67B5-5BE3-FFC7-778CF58B52FB}"/>
              </a:ext>
            </a:extLst>
          </p:cNvPr>
          <p:cNvSpPr txBox="1"/>
          <p:nvPr/>
        </p:nvSpPr>
        <p:spPr>
          <a:xfrm>
            <a:off x="13980807" y="3282437"/>
            <a:ext cx="3248005" cy="461665"/>
          </a:xfrm>
          <a:prstGeom prst="rect">
            <a:avLst/>
          </a:prstGeom>
          <a:noFill/>
        </p:spPr>
        <p:txBody>
          <a:bodyPr wrap="non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MACHINE LEARNING</a:t>
            </a:r>
          </a:p>
        </p:txBody>
      </p:sp>
      <p:pic>
        <p:nvPicPr>
          <p:cNvPr id="14" name="Picture 13" descr="A colorful logo on a black background&#10;&#10;Description automatically generated">
            <a:extLst>
              <a:ext uri="{FF2B5EF4-FFF2-40B4-BE49-F238E27FC236}">
                <a16:creationId xmlns:a16="http://schemas.microsoft.com/office/drawing/2014/main" id="{78AF5B4B-31C6-DAAC-8FC4-366444EDF9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6495" y="6166311"/>
            <a:ext cx="5229225" cy="4333875"/>
          </a:xfrm>
          <a:prstGeom prst="rect">
            <a:avLst/>
          </a:prstGeom>
        </p:spPr>
      </p:pic>
      <p:sp>
        <p:nvSpPr>
          <p:cNvPr id="15" name="TextBox 14">
            <a:extLst>
              <a:ext uri="{FF2B5EF4-FFF2-40B4-BE49-F238E27FC236}">
                <a16:creationId xmlns:a16="http://schemas.microsoft.com/office/drawing/2014/main" id="{B8337C7E-B280-709E-7526-8CE4A4FD161E}"/>
              </a:ext>
            </a:extLst>
          </p:cNvPr>
          <p:cNvSpPr txBox="1"/>
          <p:nvPr/>
        </p:nvSpPr>
        <p:spPr>
          <a:xfrm>
            <a:off x="3578717" y="6591039"/>
            <a:ext cx="1524000"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DESIGN</a:t>
            </a:r>
          </a:p>
        </p:txBody>
      </p:sp>
      <p:pic>
        <p:nvPicPr>
          <p:cNvPr id="1030" name="Picture 6" descr="Pytorch logo - Social media &amp; Logos Icons">
            <a:extLst>
              <a:ext uri="{FF2B5EF4-FFF2-40B4-BE49-F238E27FC236}">
                <a16:creationId xmlns:a16="http://schemas.microsoft.com/office/drawing/2014/main" id="{998CBCDE-144C-1ECF-4697-BA1071E7EE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44905" y="3522619"/>
            <a:ext cx="3429072" cy="17145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on a black background&#10;&#10;Description automatically generated">
            <a:extLst>
              <a:ext uri="{FF2B5EF4-FFF2-40B4-BE49-F238E27FC236}">
                <a16:creationId xmlns:a16="http://schemas.microsoft.com/office/drawing/2014/main" id="{6AE8DABA-A4FF-CAD8-97AA-ABC8E4F125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59000" y="4714138"/>
            <a:ext cx="3429000" cy="1962150"/>
          </a:xfrm>
          <a:prstGeom prst="rect">
            <a:avLst/>
          </a:prstGeom>
        </p:spPr>
      </p:pic>
      <p:sp>
        <p:nvSpPr>
          <p:cNvPr id="18" name="TextBox 17">
            <a:extLst>
              <a:ext uri="{FF2B5EF4-FFF2-40B4-BE49-F238E27FC236}">
                <a16:creationId xmlns:a16="http://schemas.microsoft.com/office/drawing/2014/main" id="{A128279C-21DB-EF8A-FC73-39CE16B156F3}"/>
              </a:ext>
            </a:extLst>
          </p:cNvPr>
          <p:cNvSpPr txBox="1"/>
          <p:nvPr/>
        </p:nvSpPr>
        <p:spPr>
          <a:xfrm>
            <a:off x="14546666" y="6763227"/>
            <a:ext cx="2116285" cy="461665"/>
          </a:xfrm>
          <a:prstGeom prst="rect">
            <a:avLst/>
          </a:prstGeom>
          <a:noFill/>
        </p:spPr>
        <p:txBody>
          <a:bodyPr wrap="non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DASHBOARD</a:t>
            </a:r>
          </a:p>
        </p:txBody>
      </p:sp>
      <p:pic>
        <p:nvPicPr>
          <p:cNvPr id="20" name="Picture 19" descr="A yellow and black logo">
            <a:extLst>
              <a:ext uri="{FF2B5EF4-FFF2-40B4-BE49-F238E27FC236}">
                <a16:creationId xmlns:a16="http://schemas.microsoft.com/office/drawing/2014/main" id="{BCFD215B-E57E-E201-431D-1E284ED762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4913" y="6502803"/>
            <a:ext cx="3712556" cy="3660890"/>
          </a:xfrm>
          <a:prstGeom prst="rect">
            <a:avLst/>
          </a:prstGeom>
        </p:spPr>
      </p:pic>
    </p:spTree>
    <p:extLst>
      <p:ext uri="{BB962C8B-B14F-4D97-AF65-F5344CB8AC3E}">
        <p14:creationId xmlns:p14="http://schemas.microsoft.com/office/powerpoint/2010/main" val="948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76350"/>
            <a:ext cx="15049500" cy="6430863"/>
          </a:xfrm>
          <a:prstGeom prst="rect">
            <a:avLst/>
          </a:prstGeom>
        </p:spPr>
        <p:txBody>
          <a:bodyPr wrap="square" lIns="0" tIns="0" rIns="0" bIns="0" rtlCol="0" anchor="t">
            <a:spAutoFit/>
          </a:bodyPr>
          <a:lstStyle/>
          <a:p>
            <a:pPr algn="l">
              <a:lnSpc>
                <a:spcPts val="13030"/>
              </a:lnSpc>
            </a:pPr>
            <a:r>
              <a:rPr lang="en-US" sz="7200" spc="-443" dirty="0">
                <a:solidFill>
                  <a:srgbClr val="004AAD"/>
                </a:solidFill>
                <a:latin typeface="Montserrat Classic Bold"/>
              </a:rPr>
              <a:t>Thank you for giving us a chance to help contribute to the betterment , we hope our effort can help provide a framework for a future solution</a:t>
            </a:r>
          </a:p>
        </p:txBody>
      </p:sp>
      <p:sp>
        <p:nvSpPr>
          <p:cNvPr id="5" name="TextBox 5"/>
          <p:cNvSpPr txBox="1"/>
          <p:nvPr/>
        </p:nvSpPr>
        <p:spPr>
          <a:xfrm>
            <a:off x="1028700" y="8852515"/>
            <a:ext cx="4794862" cy="386709"/>
          </a:xfrm>
          <a:prstGeom prst="rect">
            <a:avLst/>
          </a:prstGeom>
        </p:spPr>
        <p:txBody>
          <a:bodyPr lIns="0" tIns="0" rIns="0" bIns="0" rtlCol="0" anchor="t">
            <a:spAutoFit/>
          </a:bodyPr>
          <a:lstStyle/>
          <a:p>
            <a:pPr algn="l">
              <a:lnSpc>
                <a:spcPts val="3358"/>
              </a:lnSpc>
            </a:pPr>
            <a:r>
              <a:rPr lang="en-US" sz="2399" spc="119" dirty="0">
                <a:solidFill>
                  <a:srgbClr val="2E2E2E"/>
                </a:solidFill>
                <a:latin typeface="Montserrat Classic"/>
              </a:rPr>
              <a:t>TEAM 59</a:t>
            </a:r>
          </a:p>
        </p:txBody>
      </p:sp>
      <p:sp>
        <p:nvSpPr>
          <p:cNvPr id="6" name="Freeform 6"/>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124621" cy="10287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B44B3-766B-2DFB-04AE-9F4C2DBE781D}"/>
              </a:ext>
            </a:extLst>
          </p:cNvPr>
          <p:cNvSpPr>
            <a:spLocks noGrp="1"/>
          </p:cNvSpPr>
          <p:nvPr>
            <p:ph type="title"/>
          </p:nvPr>
        </p:nvSpPr>
        <p:spPr>
          <a:xfrm>
            <a:off x="10287000" y="4152900"/>
            <a:ext cx="7543800" cy="2562366"/>
          </a:xfrm>
        </p:spPr>
        <p:txBody>
          <a:bodyPr vert="horz" lIns="91440" tIns="45720" rIns="91440" bIns="45720" rtlCol="0" anchor="ctr">
            <a:normAutofit/>
          </a:bodyPr>
          <a:lstStyle/>
          <a:p>
            <a:pPr>
              <a:lnSpc>
                <a:spcPct val="90000"/>
              </a:lnSpc>
            </a:pPr>
            <a:r>
              <a:rPr lang="en-US" sz="6000" dirty="0"/>
              <a:t>  </a:t>
            </a:r>
            <a:r>
              <a:rPr lang="en-US" sz="6000" dirty="0">
                <a:solidFill>
                  <a:srgbClr val="002060"/>
                </a:solidFill>
                <a:latin typeface="Amasis MT Pro Black" panose="02040A04050005020304" pitchFamily="18" charset="0"/>
              </a:rPr>
              <a:t>MEET THE TEAM</a:t>
            </a:r>
          </a:p>
        </p:txBody>
      </p:sp>
      <p:pic>
        <p:nvPicPr>
          <p:cNvPr id="6" name="Picture Placeholder 5" descr="A group of people standing in front of a large sign&#10;&#10;Description automatically generated">
            <a:extLst>
              <a:ext uri="{FF2B5EF4-FFF2-40B4-BE49-F238E27FC236}">
                <a16:creationId xmlns:a16="http://schemas.microsoft.com/office/drawing/2014/main" id="{CDF222A6-DEBF-B4DB-D9F8-7E30FB13399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7918" b="7707"/>
          <a:stretch/>
        </p:blipFill>
        <p:spPr>
          <a:xfrm>
            <a:off x="-1" y="-3"/>
            <a:ext cx="9144001" cy="10287003"/>
          </a:xfrm>
          <a:prstGeom prst="rect">
            <a:avLst/>
          </a:prstGeom>
        </p:spPr>
      </p:pic>
    </p:spTree>
    <p:extLst>
      <p:ext uri="{BB962C8B-B14F-4D97-AF65-F5344CB8AC3E}">
        <p14:creationId xmlns:p14="http://schemas.microsoft.com/office/powerpoint/2010/main" val="314166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1190625"/>
            <a:ext cx="8537341" cy="1209675"/>
          </a:xfrm>
          <a:prstGeom prst="rect">
            <a:avLst/>
          </a:prstGeom>
        </p:spPr>
        <p:txBody>
          <a:bodyPr lIns="0" tIns="0" rIns="0" bIns="0" rtlCol="0" anchor="t">
            <a:spAutoFit/>
          </a:bodyPr>
          <a:lstStyle/>
          <a:p>
            <a:pPr algn="l">
              <a:lnSpc>
                <a:spcPts val="9000"/>
              </a:lnSpc>
            </a:pPr>
            <a:r>
              <a:rPr lang="en-US" sz="9000">
                <a:solidFill>
                  <a:srgbClr val="004AAD"/>
                </a:solidFill>
                <a:latin typeface="Montserrat Classic Bold"/>
              </a:rPr>
              <a:t>OUR MISSION</a:t>
            </a:r>
          </a:p>
        </p:txBody>
      </p:sp>
      <p:sp>
        <p:nvSpPr>
          <p:cNvPr id="5" name="TextBox 5"/>
          <p:cNvSpPr txBox="1"/>
          <p:nvPr/>
        </p:nvSpPr>
        <p:spPr>
          <a:xfrm>
            <a:off x="4442186" y="3500032"/>
            <a:ext cx="10247710" cy="3542124"/>
          </a:xfrm>
          <a:prstGeom prst="rect">
            <a:avLst/>
          </a:prstGeom>
        </p:spPr>
        <p:txBody>
          <a:bodyPr lIns="0" tIns="0" rIns="0" bIns="0" rtlCol="0" anchor="t">
            <a:spAutoFit/>
          </a:bodyPr>
          <a:lstStyle/>
          <a:p>
            <a:pPr algn="l">
              <a:lnSpc>
                <a:spcPts val="3999"/>
              </a:lnSpc>
            </a:pPr>
            <a:r>
              <a:rPr lang="en-US" sz="3200" dirty="0">
                <a:solidFill>
                  <a:srgbClr val="2E2E2E"/>
                </a:solidFill>
                <a:latin typeface="Montserrat Classic"/>
              </a:rPr>
              <a:t>Aligning with the heart touching mission of the Voice of the People Foundation , We with our effort aim to make education easily accessible , free of all biases and a fun process by providing services to the NGO , understanding their problem and providing sustainable solutions by meeting their requirements</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028700" y="1368039"/>
            <a:ext cx="7553076" cy="1209675"/>
          </a:xfrm>
          <a:prstGeom prst="rect">
            <a:avLst/>
          </a:prstGeom>
        </p:spPr>
        <p:txBody>
          <a:bodyPr lIns="0" tIns="0" rIns="0" bIns="0" rtlCol="0" anchor="t">
            <a:spAutoFit/>
          </a:bodyPr>
          <a:lstStyle/>
          <a:p>
            <a:pPr algn="l">
              <a:lnSpc>
                <a:spcPts val="9000"/>
              </a:lnSpc>
            </a:pPr>
            <a:r>
              <a:rPr lang="en-US" sz="9000">
                <a:solidFill>
                  <a:srgbClr val="004AAD"/>
                </a:solidFill>
                <a:latin typeface="Montserrat Classic Bold"/>
              </a:rPr>
              <a:t>OUR VISION</a:t>
            </a:r>
          </a:p>
        </p:txBody>
      </p:sp>
      <p:sp>
        <p:nvSpPr>
          <p:cNvPr id="7" name="TextBox 7"/>
          <p:cNvSpPr txBox="1"/>
          <p:nvPr/>
        </p:nvSpPr>
        <p:spPr>
          <a:xfrm>
            <a:off x="6096000" y="3604617"/>
            <a:ext cx="8458200" cy="3077766"/>
          </a:xfrm>
          <a:prstGeom prst="rect">
            <a:avLst/>
          </a:prstGeom>
        </p:spPr>
        <p:txBody>
          <a:bodyPr wrap="square" lIns="0" tIns="0" rIns="0" bIns="0" rtlCol="0" anchor="t">
            <a:spAutoFit/>
          </a:bodyPr>
          <a:lstStyle/>
          <a:p>
            <a:pPr algn="l">
              <a:lnSpc>
                <a:spcPts val="3999"/>
              </a:lnSpc>
            </a:pPr>
            <a:r>
              <a:rPr lang="en-US" sz="3600" dirty="0">
                <a:solidFill>
                  <a:srgbClr val="2E2E2E"/>
                </a:solidFill>
                <a:latin typeface="Montserrat Classic"/>
              </a:rPr>
              <a:t>To provide a technical solution that automates the testing process , thus making education easily accessible , free of biases and equitable by automating the testing process and making learning fun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790575"/>
            <a:ext cx="9034549" cy="2352675"/>
          </a:xfrm>
          <a:prstGeom prst="rect">
            <a:avLst/>
          </a:prstGeom>
        </p:spPr>
        <p:txBody>
          <a:bodyPr lIns="0" tIns="0" rIns="0" bIns="0" rtlCol="0" anchor="t">
            <a:spAutoFit/>
          </a:bodyPr>
          <a:lstStyle/>
          <a:p>
            <a:pPr algn="l">
              <a:lnSpc>
                <a:spcPts val="9000"/>
              </a:lnSpc>
            </a:pPr>
            <a:r>
              <a:rPr lang="en-US" sz="9000">
                <a:solidFill>
                  <a:srgbClr val="004AAD"/>
                </a:solidFill>
                <a:latin typeface="Montserrat Classic Bold"/>
              </a:rPr>
              <a:t>CHALLENGES FACED:</a:t>
            </a:r>
          </a:p>
        </p:txBody>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9139238" y="4619625"/>
            <a:ext cx="9525" cy="1209675"/>
          </a:xfrm>
          <a:prstGeom prst="rect">
            <a:avLst/>
          </a:prstGeom>
        </p:spPr>
        <p:txBody>
          <a:bodyPr lIns="0" tIns="0" rIns="0" bIns="0" rtlCol="0" anchor="t">
            <a:spAutoFit/>
          </a:bodyPr>
          <a:lstStyle/>
          <a:p>
            <a:pPr algn="ctr">
              <a:lnSpc>
                <a:spcPts val="9000"/>
              </a:lnSpc>
              <a:spcBef>
                <a:spcPct val="0"/>
              </a:spcBef>
            </a:pPr>
            <a:endParaRPr/>
          </a:p>
        </p:txBody>
      </p:sp>
      <p:sp>
        <p:nvSpPr>
          <p:cNvPr id="8" name="TextBox 8"/>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graphicFrame>
        <p:nvGraphicFramePr>
          <p:cNvPr id="15" name="Table 14">
            <a:extLst>
              <a:ext uri="{FF2B5EF4-FFF2-40B4-BE49-F238E27FC236}">
                <a16:creationId xmlns:a16="http://schemas.microsoft.com/office/drawing/2014/main" id="{EF944929-1184-3449-DB0B-235659EBCF84}"/>
              </a:ext>
            </a:extLst>
          </p:cNvPr>
          <p:cNvGraphicFramePr>
            <a:graphicFrameLocks noGrp="1"/>
          </p:cNvGraphicFramePr>
          <p:nvPr>
            <p:extLst>
              <p:ext uri="{D42A27DB-BD31-4B8C-83A1-F6EECF244321}">
                <p14:modId xmlns:p14="http://schemas.microsoft.com/office/powerpoint/2010/main" val="2117294011"/>
              </p:ext>
            </p:extLst>
          </p:nvPr>
        </p:nvGraphicFramePr>
        <p:xfrm>
          <a:off x="1676400" y="3619500"/>
          <a:ext cx="13106400" cy="5919064"/>
        </p:xfrm>
        <a:graphic>
          <a:graphicData uri="http://schemas.openxmlformats.org/drawingml/2006/table">
            <a:tbl>
              <a:tblPr firstRow="1" bandRow="1">
                <a:tableStyleId>{5C22544A-7EE6-4342-B048-85BDC9FD1C3A}</a:tableStyleId>
              </a:tblPr>
              <a:tblGrid>
                <a:gridCol w="6553200">
                  <a:extLst>
                    <a:ext uri="{9D8B030D-6E8A-4147-A177-3AD203B41FA5}">
                      <a16:colId xmlns:a16="http://schemas.microsoft.com/office/drawing/2014/main" val="1115873358"/>
                    </a:ext>
                  </a:extLst>
                </a:gridCol>
                <a:gridCol w="6553200">
                  <a:extLst>
                    <a:ext uri="{9D8B030D-6E8A-4147-A177-3AD203B41FA5}">
                      <a16:colId xmlns:a16="http://schemas.microsoft.com/office/drawing/2014/main" val="195381896"/>
                    </a:ext>
                  </a:extLst>
                </a:gridCol>
              </a:tblGrid>
              <a:tr h="1347064">
                <a:tc>
                  <a:txBody>
                    <a:bodyPr/>
                    <a:lstStyle/>
                    <a:p>
                      <a:pPr algn="ctr"/>
                      <a:r>
                        <a:rPr lang="en-US" sz="2800" dirty="0">
                          <a:solidFill>
                            <a:schemeClr val="bg1"/>
                          </a:solidFill>
                          <a:latin typeface="Canva Sans"/>
                        </a:rPr>
                        <a:t>Challenge </a:t>
                      </a:r>
                      <a:endParaRPr lang="en-IN" sz="2800"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Canva Sans"/>
                        </a:rPr>
                        <a:t>Objective</a:t>
                      </a:r>
                      <a:endParaRPr lang="en-IN" sz="2800" dirty="0">
                        <a:solidFill>
                          <a:schemeClr val="bg1"/>
                        </a:solidFill>
                      </a:endParaRPr>
                    </a:p>
                    <a:p>
                      <a:endParaRPr lang="en-IN" dirty="0"/>
                    </a:p>
                  </a:txBody>
                  <a:tcPr/>
                </a:tc>
                <a:extLst>
                  <a:ext uri="{0D108BD9-81ED-4DB2-BD59-A6C34878D82A}">
                    <a16:rowId xmlns:a16="http://schemas.microsoft.com/office/drawing/2014/main" val="4137246595"/>
                  </a:ext>
                </a:extLst>
              </a:tr>
              <a:tr h="2070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E2E2E"/>
                          </a:solidFill>
                          <a:latin typeface="Montserrat Classic"/>
                        </a:rPr>
                        <a:t>Current State: The assessments or tests are currently done manually and offline.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E2E2E"/>
                          </a:solidFill>
                          <a:latin typeface="Montserrat Classic"/>
                        </a:rPr>
                        <a:t>Objective: </a:t>
                      </a:r>
                      <a:r>
                        <a:rPr lang="en-US" sz="2800" dirty="0" err="1">
                          <a:solidFill>
                            <a:srgbClr val="2E2E2E"/>
                          </a:solidFill>
                          <a:latin typeface="Montserrat Classic"/>
                        </a:rPr>
                        <a:t>VoPA</a:t>
                      </a:r>
                      <a:r>
                        <a:rPr lang="en-US" sz="2800" dirty="0">
                          <a:solidFill>
                            <a:srgbClr val="2E2E2E"/>
                          </a:solidFill>
                          <a:latin typeface="Montserrat Classic"/>
                        </a:rPr>
                        <a:t> Foundation aims to automate and standardize the assessment system using their mobile application.</a:t>
                      </a:r>
                    </a:p>
                    <a:p>
                      <a:endParaRPr lang="en-IN" dirty="0"/>
                    </a:p>
                  </a:txBody>
                  <a:tcPr/>
                </a:tc>
                <a:extLst>
                  <a:ext uri="{0D108BD9-81ED-4DB2-BD59-A6C34878D82A}">
                    <a16:rowId xmlns:a16="http://schemas.microsoft.com/office/drawing/2014/main" val="19101587"/>
                  </a:ext>
                </a:extLst>
              </a:tr>
              <a:tr h="2070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E2E2E"/>
                          </a:solidFill>
                          <a:latin typeface="Montserrat Classic"/>
                        </a:rPr>
                        <a:t>Challenge: This manual process is time-consuming and prone to inconsistencies, making it difficult to standardize and automate the assessment process.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E2E2E"/>
                          </a:solidFill>
                          <a:latin typeface="Montserrat Classic"/>
                        </a:rPr>
                        <a:t>Challenge: Developing a module that can be used by teachers to assess students on literacy and numeracy in a consistent and automated manner.</a:t>
                      </a:r>
                    </a:p>
                    <a:p>
                      <a:endParaRPr lang="en-IN" b="1" dirty="0"/>
                    </a:p>
                  </a:txBody>
                  <a:tcPr/>
                </a:tc>
                <a:extLst>
                  <a:ext uri="{0D108BD9-81ED-4DB2-BD59-A6C34878D82A}">
                    <a16:rowId xmlns:a16="http://schemas.microsoft.com/office/drawing/2014/main" val="1900447986"/>
                  </a:ext>
                </a:extLst>
              </a:tr>
            </a:tbl>
          </a:graphicData>
        </a:graphic>
      </p:graphicFrame>
    </p:spTree>
    <p:extLst>
      <p:ext uri="{BB962C8B-B14F-4D97-AF65-F5344CB8AC3E}">
        <p14:creationId xmlns:p14="http://schemas.microsoft.com/office/powerpoint/2010/main" val="5297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1221385"/>
            <a:ext cx="8336950" cy="1154162"/>
          </a:xfrm>
          <a:prstGeom prst="rect">
            <a:avLst/>
          </a:prstGeom>
        </p:spPr>
        <p:txBody>
          <a:bodyPr lIns="0" tIns="0" rIns="0" bIns="0" rtlCol="0" anchor="t">
            <a:spAutoFit/>
          </a:bodyPr>
          <a:lstStyle/>
          <a:p>
            <a:pPr algn="l">
              <a:lnSpc>
                <a:spcPts val="9000"/>
              </a:lnSpc>
            </a:pPr>
            <a:r>
              <a:rPr lang="en-US" sz="9000" dirty="0">
                <a:solidFill>
                  <a:srgbClr val="004AAD"/>
                </a:solidFill>
                <a:latin typeface="Montserrat Classic Bold"/>
              </a:rPr>
              <a:t>WORK FLOW</a:t>
            </a:r>
          </a:p>
        </p:txBody>
      </p:sp>
      <p:sp>
        <p:nvSpPr>
          <p:cNvPr id="5" name="TextBox 5"/>
          <p:cNvSpPr txBox="1"/>
          <p:nvPr/>
        </p:nvSpPr>
        <p:spPr>
          <a:xfrm>
            <a:off x="1028700" y="2590925"/>
            <a:ext cx="2852657" cy="4222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2E2E2E"/>
                </a:solidFill>
                <a:latin typeface="Montserrat Classic Bold"/>
              </a:rPr>
              <a:t>Processes</a:t>
            </a:r>
          </a:p>
        </p:txBody>
      </p:sp>
      <p:sp>
        <p:nvSpPr>
          <p:cNvPr id="6" name="TextBox 6"/>
          <p:cNvSpPr txBox="1"/>
          <p:nvPr/>
        </p:nvSpPr>
        <p:spPr>
          <a:xfrm>
            <a:off x="1653202" y="3160822"/>
            <a:ext cx="6397363" cy="5198745"/>
          </a:xfrm>
          <a:prstGeom prst="rect">
            <a:avLst/>
          </a:prstGeom>
        </p:spPr>
        <p:txBody>
          <a:bodyPr lIns="0" tIns="0" rIns="0" bIns="0" rtlCol="0" anchor="t">
            <a:spAutoFit/>
          </a:bodyPr>
          <a:lstStyle/>
          <a:p>
            <a:pPr marL="474981" lvl="1" indent="-237491" algn="l">
              <a:lnSpc>
                <a:spcPts val="3520"/>
              </a:lnSpc>
              <a:buAutoNum type="arabicPeriod"/>
            </a:pPr>
            <a:r>
              <a:rPr lang="en-US" sz="2200" dirty="0">
                <a:solidFill>
                  <a:srgbClr val="2E2E2E"/>
                </a:solidFill>
                <a:latin typeface="Montserrat Classic"/>
              </a:rPr>
              <a:t>Login Page: Existing users can log in.</a:t>
            </a:r>
          </a:p>
          <a:p>
            <a:pPr marL="474981" lvl="1" indent="-237491" algn="l">
              <a:lnSpc>
                <a:spcPts val="3520"/>
              </a:lnSpc>
              <a:buAutoNum type="arabicPeriod"/>
            </a:pPr>
            <a:r>
              <a:rPr lang="en-US" sz="2200" dirty="0">
                <a:solidFill>
                  <a:srgbClr val="2E2E2E"/>
                </a:solidFill>
                <a:latin typeface="Montserrat Classic"/>
              </a:rPr>
              <a:t>Sign Up Page: New users can sign up and be added to the database.</a:t>
            </a:r>
          </a:p>
          <a:p>
            <a:pPr marL="474981" lvl="1" indent="-237491" algn="l">
              <a:lnSpc>
                <a:spcPts val="3520"/>
              </a:lnSpc>
              <a:buAutoNum type="arabicPeriod"/>
            </a:pPr>
            <a:r>
              <a:rPr lang="en-US" sz="2200" dirty="0">
                <a:solidFill>
                  <a:srgbClr val="2E2E2E"/>
                </a:solidFill>
                <a:latin typeface="Montserrat Classic"/>
              </a:rPr>
              <a:t>Language Selection Page: Users select a language.</a:t>
            </a:r>
          </a:p>
          <a:p>
            <a:pPr marL="474981" lvl="1" indent="-237491" algn="l">
              <a:lnSpc>
                <a:spcPts val="3520"/>
              </a:lnSpc>
              <a:buAutoNum type="arabicPeriod"/>
            </a:pPr>
            <a:r>
              <a:rPr lang="en-US" sz="2200" dirty="0">
                <a:solidFill>
                  <a:srgbClr val="2E2E2E"/>
                </a:solidFill>
                <a:latin typeface="Montserrat Classic"/>
              </a:rPr>
              <a:t>Class Selection Page: Users choose a class.</a:t>
            </a:r>
          </a:p>
          <a:p>
            <a:pPr marL="474981" lvl="1" indent="-237491" algn="l">
              <a:lnSpc>
                <a:spcPts val="3520"/>
              </a:lnSpc>
              <a:buAutoNum type="arabicPeriod"/>
            </a:pPr>
            <a:r>
              <a:rPr lang="en-US" sz="2200" dirty="0">
                <a:solidFill>
                  <a:srgbClr val="2E2E2E"/>
                </a:solidFill>
                <a:latin typeface="Montserrat Classic"/>
              </a:rPr>
              <a:t>Class Details Page: Displays all students in the selected class and allows adding new students.</a:t>
            </a:r>
          </a:p>
          <a:p>
            <a:pPr marL="474981" lvl="1" indent="-237491" algn="l">
              <a:lnSpc>
                <a:spcPts val="3520"/>
              </a:lnSpc>
              <a:buAutoNum type="arabicPeriod"/>
            </a:pPr>
            <a:r>
              <a:rPr lang="en-US" sz="2200" dirty="0">
                <a:solidFill>
                  <a:srgbClr val="2E2E2E"/>
                </a:solidFill>
                <a:latin typeface="Montserrat Classic"/>
              </a:rPr>
              <a:t>Student Testing Page: Users can test a student.</a:t>
            </a:r>
          </a:p>
          <a:p>
            <a:pPr algn="l">
              <a:lnSpc>
                <a:spcPts val="3200"/>
              </a:lnSpc>
            </a:pPr>
            <a:endParaRPr lang="en-US" sz="2200" dirty="0">
              <a:solidFill>
                <a:srgbClr val="2E2E2E"/>
              </a:solidFill>
              <a:latin typeface="Montserrat Classic"/>
            </a:endParaRPr>
          </a:p>
        </p:txBody>
      </p:sp>
      <p:sp>
        <p:nvSpPr>
          <p:cNvPr id="7" name="Freeform 7"/>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3" name="Picture 12" descr="A diagram of a cross&#10;&#10;Description automatically generated">
            <a:extLst>
              <a:ext uri="{FF2B5EF4-FFF2-40B4-BE49-F238E27FC236}">
                <a16:creationId xmlns:a16="http://schemas.microsoft.com/office/drawing/2014/main" id="{28A76DF3-12CE-AD78-DAB4-09795B2CC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5374" y="0"/>
            <a:ext cx="7719365" cy="10287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1011835"/>
            <a:ext cx="8336950" cy="1154162"/>
          </a:xfrm>
          <a:prstGeom prst="rect">
            <a:avLst/>
          </a:prstGeom>
        </p:spPr>
        <p:txBody>
          <a:bodyPr lIns="0" tIns="0" rIns="0" bIns="0" rtlCol="0" anchor="t">
            <a:spAutoFit/>
          </a:bodyPr>
          <a:lstStyle/>
          <a:p>
            <a:pPr algn="l">
              <a:lnSpc>
                <a:spcPts val="9000"/>
              </a:lnSpc>
            </a:pPr>
            <a:r>
              <a:rPr lang="en-US" sz="9000" dirty="0">
                <a:solidFill>
                  <a:srgbClr val="004AAD"/>
                </a:solidFill>
                <a:latin typeface="Montserrat Classic Bold"/>
              </a:rPr>
              <a:t>WORK FLOW</a:t>
            </a:r>
          </a:p>
        </p:txBody>
      </p:sp>
      <p:sp>
        <p:nvSpPr>
          <p:cNvPr id="5" name="TextBox 5"/>
          <p:cNvSpPr txBox="1"/>
          <p:nvPr/>
        </p:nvSpPr>
        <p:spPr>
          <a:xfrm>
            <a:off x="1383954" y="2383435"/>
            <a:ext cx="2852657" cy="4222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2E2E2E"/>
                </a:solidFill>
                <a:latin typeface="Montserrat Classic Bold"/>
              </a:rPr>
              <a:t>Process Flow</a:t>
            </a:r>
          </a:p>
        </p:txBody>
      </p:sp>
      <p:sp>
        <p:nvSpPr>
          <p:cNvPr id="6" name="TextBox 6"/>
          <p:cNvSpPr txBox="1"/>
          <p:nvPr/>
        </p:nvSpPr>
        <p:spPr>
          <a:xfrm>
            <a:off x="1383954" y="2927475"/>
            <a:ext cx="7218269" cy="5984874"/>
          </a:xfrm>
          <a:prstGeom prst="rect">
            <a:avLst/>
          </a:prstGeom>
        </p:spPr>
        <p:txBody>
          <a:bodyPr lIns="0" tIns="0" rIns="0" bIns="0" rtlCol="0" anchor="t">
            <a:spAutoFit/>
          </a:bodyPr>
          <a:lstStyle/>
          <a:p>
            <a:pPr marL="431802" lvl="1" indent="-215901" algn="l">
              <a:lnSpc>
                <a:spcPts val="3200"/>
              </a:lnSpc>
              <a:buAutoNum type="arabicPeriod"/>
            </a:pPr>
            <a:r>
              <a:rPr lang="en-US" sz="2000" dirty="0">
                <a:solidFill>
                  <a:srgbClr val="2E2E2E"/>
                </a:solidFill>
                <a:latin typeface="Montserrat Classic"/>
              </a:rPr>
              <a:t>Login Process:</a:t>
            </a:r>
          </a:p>
          <a:p>
            <a:pPr marL="863604" lvl="2" indent="-287868" algn="l">
              <a:lnSpc>
                <a:spcPts val="3200"/>
              </a:lnSpc>
              <a:buFont typeface="Arial"/>
              <a:buChar char="⚬"/>
            </a:pPr>
            <a:r>
              <a:rPr lang="en-US" sz="2000" dirty="0">
                <a:solidFill>
                  <a:srgbClr val="2E2E2E"/>
                </a:solidFill>
                <a:latin typeface="Montserrat Classic"/>
              </a:rPr>
              <a:t>Input: User credentials.</a:t>
            </a:r>
          </a:p>
          <a:p>
            <a:pPr marL="863604" lvl="2" indent="-287868" algn="l">
              <a:lnSpc>
                <a:spcPts val="3200"/>
              </a:lnSpc>
              <a:buFont typeface="Arial"/>
              <a:buChar char="⚬"/>
            </a:pPr>
            <a:r>
              <a:rPr lang="en-US" sz="2000" dirty="0">
                <a:solidFill>
                  <a:srgbClr val="2E2E2E"/>
                </a:solidFill>
                <a:latin typeface="Montserrat Classic"/>
              </a:rPr>
              <a:t>Output: Access to the system if credentials are valid.</a:t>
            </a:r>
          </a:p>
          <a:p>
            <a:pPr marL="431802" lvl="1" indent="-215901" algn="l">
              <a:lnSpc>
                <a:spcPts val="3200"/>
              </a:lnSpc>
              <a:buAutoNum type="arabicPeriod"/>
            </a:pPr>
            <a:r>
              <a:rPr lang="en-US" sz="2000" dirty="0">
                <a:solidFill>
                  <a:srgbClr val="2E2E2E"/>
                </a:solidFill>
                <a:latin typeface="Montserrat Classic"/>
              </a:rPr>
              <a:t>Sign Up Process:</a:t>
            </a:r>
          </a:p>
          <a:p>
            <a:pPr marL="863604" lvl="2" indent="-287868" algn="l">
              <a:lnSpc>
                <a:spcPts val="3200"/>
              </a:lnSpc>
              <a:buFont typeface="Arial"/>
              <a:buChar char="⚬"/>
            </a:pPr>
            <a:r>
              <a:rPr lang="en-US" sz="2000" dirty="0">
                <a:solidFill>
                  <a:srgbClr val="2E2E2E"/>
                </a:solidFill>
                <a:latin typeface="Montserrat Classic"/>
              </a:rPr>
              <a:t>Input: New user details.</a:t>
            </a:r>
          </a:p>
          <a:p>
            <a:pPr marL="863604" lvl="2" indent="-287868" algn="l">
              <a:lnSpc>
                <a:spcPts val="3200"/>
              </a:lnSpc>
              <a:buFont typeface="Arial"/>
              <a:buChar char="⚬"/>
            </a:pPr>
            <a:r>
              <a:rPr lang="en-US" sz="2000" dirty="0">
                <a:solidFill>
                  <a:srgbClr val="2E2E2E"/>
                </a:solidFill>
                <a:latin typeface="Montserrat Classic"/>
              </a:rPr>
              <a:t>Output: New user added to the database.</a:t>
            </a:r>
          </a:p>
          <a:p>
            <a:pPr marL="431802" lvl="1" indent="-215901" algn="l">
              <a:lnSpc>
                <a:spcPts val="3200"/>
              </a:lnSpc>
              <a:buAutoNum type="arabicPeriod"/>
            </a:pPr>
            <a:r>
              <a:rPr lang="en-US" sz="2000" dirty="0">
                <a:solidFill>
                  <a:srgbClr val="2E2E2E"/>
                </a:solidFill>
                <a:latin typeface="Montserrat Classic"/>
              </a:rPr>
              <a:t>Language Selection Process:</a:t>
            </a:r>
          </a:p>
          <a:p>
            <a:pPr marL="863604" lvl="2" indent="-287868" algn="l">
              <a:lnSpc>
                <a:spcPts val="3200"/>
              </a:lnSpc>
              <a:buFont typeface="Arial"/>
              <a:buChar char="⚬"/>
            </a:pPr>
            <a:r>
              <a:rPr lang="en-US" sz="2000" dirty="0">
                <a:solidFill>
                  <a:srgbClr val="2E2E2E"/>
                </a:solidFill>
                <a:latin typeface="Montserrat Classic"/>
              </a:rPr>
              <a:t>Input: User's language choice.</a:t>
            </a:r>
          </a:p>
          <a:p>
            <a:pPr marL="863604" lvl="2" indent="-287868" algn="l">
              <a:lnSpc>
                <a:spcPts val="3200"/>
              </a:lnSpc>
              <a:buFont typeface="Arial"/>
              <a:buChar char="⚬"/>
            </a:pPr>
            <a:r>
              <a:rPr lang="en-US" sz="2000" dirty="0">
                <a:solidFill>
                  <a:srgbClr val="2E2E2E"/>
                </a:solidFill>
                <a:latin typeface="Montserrat Classic"/>
              </a:rPr>
              <a:t>Output: Language preference set.</a:t>
            </a:r>
          </a:p>
          <a:p>
            <a:pPr marL="431802" lvl="1" indent="-215901" algn="l">
              <a:lnSpc>
                <a:spcPts val="3200"/>
              </a:lnSpc>
              <a:buAutoNum type="arabicPeriod"/>
            </a:pPr>
            <a:r>
              <a:rPr lang="en-US" sz="2000" dirty="0">
                <a:solidFill>
                  <a:srgbClr val="2E2E2E"/>
                </a:solidFill>
                <a:latin typeface="Montserrat Classic"/>
              </a:rPr>
              <a:t>Class Selection Process:</a:t>
            </a:r>
          </a:p>
          <a:p>
            <a:pPr marL="863604" lvl="2" indent="-287868" algn="l">
              <a:lnSpc>
                <a:spcPts val="3200"/>
              </a:lnSpc>
              <a:buFont typeface="Arial"/>
              <a:buChar char="⚬"/>
            </a:pPr>
            <a:r>
              <a:rPr lang="en-US" sz="2000" dirty="0">
                <a:solidFill>
                  <a:srgbClr val="2E2E2E"/>
                </a:solidFill>
                <a:latin typeface="Montserrat Classic"/>
              </a:rPr>
              <a:t>Input: User's class choice.</a:t>
            </a:r>
          </a:p>
          <a:p>
            <a:pPr marL="863604" lvl="2" indent="-287868" algn="l">
              <a:lnSpc>
                <a:spcPts val="3200"/>
              </a:lnSpc>
              <a:buFont typeface="Arial"/>
              <a:buChar char="⚬"/>
            </a:pPr>
            <a:r>
              <a:rPr lang="en-US" sz="2000" dirty="0">
                <a:solidFill>
                  <a:srgbClr val="2E2E2E"/>
                </a:solidFill>
                <a:latin typeface="Montserrat Classic"/>
              </a:rPr>
              <a:t>Output: Class details displayed.</a:t>
            </a:r>
          </a:p>
          <a:p>
            <a:pPr algn="l">
              <a:lnSpc>
                <a:spcPts val="3200"/>
              </a:lnSpc>
            </a:pPr>
            <a:endParaRPr lang="en-US" sz="2000" dirty="0">
              <a:solidFill>
                <a:srgbClr val="2E2E2E"/>
              </a:solidFill>
              <a:latin typeface="Montserrat Classic"/>
            </a:endParaRPr>
          </a:p>
          <a:p>
            <a:pPr algn="l">
              <a:lnSpc>
                <a:spcPts val="3200"/>
              </a:lnSpc>
            </a:pPr>
            <a:endParaRPr lang="en-US" sz="2000" dirty="0">
              <a:solidFill>
                <a:srgbClr val="2E2E2E"/>
              </a:solidFill>
              <a:latin typeface="Montserrat Classic"/>
            </a:endParaRPr>
          </a:p>
        </p:txBody>
      </p:sp>
      <p:sp>
        <p:nvSpPr>
          <p:cNvPr id="7" name="Freeform 7"/>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8345688" y="2927475"/>
            <a:ext cx="10290504" cy="5984874"/>
          </a:xfrm>
          <a:prstGeom prst="rect">
            <a:avLst/>
          </a:prstGeom>
        </p:spPr>
        <p:txBody>
          <a:bodyPr lIns="0" tIns="0" rIns="0" bIns="0" rtlCol="0" anchor="t">
            <a:spAutoFit/>
          </a:bodyPr>
          <a:lstStyle/>
          <a:p>
            <a:pPr algn="l">
              <a:lnSpc>
                <a:spcPts val="3200"/>
              </a:lnSpc>
            </a:pPr>
            <a:r>
              <a:rPr lang="en-US" sz="2000" dirty="0">
                <a:solidFill>
                  <a:srgbClr val="2E2E2E"/>
                </a:solidFill>
                <a:latin typeface="Montserrat Classic"/>
              </a:rPr>
              <a:t>   5. Class Details Process:</a:t>
            </a:r>
          </a:p>
          <a:p>
            <a:pPr algn="l">
              <a:lnSpc>
                <a:spcPts val="3200"/>
              </a:lnSpc>
            </a:pPr>
            <a:r>
              <a:rPr lang="en-US" sz="2000" dirty="0">
                <a:solidFill>
                  <a:srgbClr val="2E2E2E"/>
                </a:solidFill>
                <a:latin typeface="Montserrat Classic"/>
              </a:rPr>
              <a:t>      Input: User's request to view or add students. </a:t>
            </a:r>
          </a:p>
          <a:p>
            <a:pPr algn="l">
              <a:lnSpc>
                <a:spcPts val="3200"/>
              </a:lnSpc>
            </a:pPr>
            <a:r>
              <a:rPr lang="en-US" sz="2000" dirty="0">
                <a:solidFill>
                  <a:srgbClr val="2E2E2E"/>
                </a:solidFill>
                <a:latin typeface="Montserrat Classic"/>
              </a:rPr>
              <a:t>      Output: List of students displayed or new students added to the database.</a:t>
            </a:r>
          </a:p>
          <a:p>
            <a:pPr algn="l">
              <a:lnSpc>
                <a:spcPts val="3200"/>
              </a:lnSpc>
            </a:pPr>
            <a:r>
              <a:rPr lang="en-US" sz="2000" dirty="0">
                <a:solidFill>
                  <a:srgbClr val="2E2E2E"/>
                </a:solidFill>
                <a:latin typeface="Montserrat Classic"/>
              </a:rPr>
              <a:t>   6. Student Testing Process:</a:t>
            </a:r>
          </a:p>
          <a:p>
            <a:pPr algn="l">
              <a:lnSpc>
                <a:spcPts val="3200"/>
              </a:lnSpc>
            </a:pPr>
            <a:r>
              <a:rPr lang="en-US" sz="2000" dirty="0">
                <a:solidFill>
                  <a:srgbClr val="2E2E2E"/>
                </a:solidFill>
                <a:latin typeface="Montserrat Classic"/>
              </a:rPr>
              <a:t>       Input: User's request to test a student.</a:t>
            </a:r>
          </a:p>
          <a:p>
            <a:pPr algn="l">
              <a:lnSpc>
                <a:spcPts val="3200"/>
              </a:lnSpc>
            </a:pPr>
            <a:r>
              <a:rPr lang="en-US" sz="2000" dirty="0">
                <a:solidFill>
                  <a:srgbClr val="2E2E2E"/>
                </a:solidFill>
                <a:latin typeface="Montserrat Classic"/>
              </a:rPr>
              <a:t>      Output: Student testing interface displayed.</a:t>
            </a:r>
          </a:p>
          <a:p>
            <a:pPr algn="l">
              <a:lnSpc>
                <a:spcPts val="3200"/>
              </a:lnSpc>
            </a:pPr>
            <a:r>
              <a:rPr lang="en-US" sz="2000" dirty="0">
                <a:solidFill>
                  <a:srgbClr val="2E2E2E"/>
                </a:solidFill>
                <a:latin typeface="Montserrat Classic"/>
              </a:rPr>
              <a:t>   7. ML-Based Testing System:</a:t>
            </a:r>
          </a:p>
          <a:p>
            <a:pPr algn="l">
              <a:lnSpc>
                <a:spcPts val="3200"/>
              </a:lnSpc>
            </a:pPr>
            <a:r>
              <a:rPr lang="en-US" sz="2000" dirty="0">
                <a:solidFill>
                  <a:srgbClr val="2E2E2E"/>
                </a:solidFill>
                <a:latin typeface="Montserrat Classic"/>
              </a:rPr>
              <a:t>      Input: Student's spoken response.</a:t>
            </a:r>
          </a:p>
          <a:p>
            <a:pPr algn="l">
              <a:lnSpc>
                <a:spcPts val="3200"/>
              </a:lnSpc>
            </a:pPr>
            <a:r>
              <a:rPr lang="en-US" sz="2000" dirty="0">
                <a:solidFill>
                  <a:srgbClr val="2E2E2E"/>
                </a:solidFill>
                <a:latin typeface="Montserrat Classic"/>
              </a:rPr>
              <a:t>      Output:</a:t>
            </a:r>
          </a:p>
          <a:p>
            <a:pPr algn="l">
              <a:lnSpc>
                <a:spcPts val="3200"/>
              </a:lnSpc>
            </a:pPr>
            <a:r>
              <a:rPr lang="en-US" sz="2000" dirty="0">
                <a:solidFill>
                  <a:srgbClr val="2E2E2E"/>
                </a:solidFill>
                <a:latin typeface="Montserrat Classic"/>
              </a:rPr>
              <a:t>      a)If correct: Move to the next level.</a:t>
            </a:r>
          </a:p>
          <a:p>
            <a:pPr algn="l">
              <a:lnSpc>
                <a:spcPts val="3200"/>
              </a:lnSpc>
            </a:pPr>
            <a:r>
              <a:rPr lang="en-US" sz="2000" dirty="0">
                <a:solidFill>
                  <a:srgbClr val="2E2E2E"/>
                </a:solidFill>
                <a:latin typeface="Montserrat Classic"/>
              </a:rPr>
              <a:t>      b)If wrong: Allow retry.</a:t>
            </a:r>
          </a:p>
          <a:p>
            <a:pPr algn="l">
              <a:lnSpc>
                <a:spcPts val="3200"/>
              </a:lnSpc>
            </a:pPr>
            <a:r>
              <a:rPr lang="en-US" sz="2000" dirty="0">
                <a:solidFill>
                  <a:srgbClr val="2E2E2E"/>
                </a:solidFill>
                <a:latin typeface="Montserrat Classic"/>
              </a:rPr>
              <a:t>      c)If wrong again: Suggest ways to improve.</a:t>
            </a:r>
          </a:p>
          <a:p>
            <a:pPr algn="l">
              <a:lnSpc>
                <a:spcPts val="3200"/>
              </a:lnSpc>
            </a:pPr>
            <a:endParaRPr lang="en-US" sz="2000" dirty="0">
              <a:solidFill>
                <a:srgbClr val="2E2E2E"/>
              </a:solidFill>
              <a:latin typeface="Montserrat Classic"/>
            </a:endParaRPr>
          </a:p>
          <a:p>
            <a:pPr algn="l">
              <a:lnSpc>
                <a:spcPts val="3200"/>
              </a:lnSpc>
            </a:pPr>
            <a:endParaRPr lang="en-US" sz="2000" dirty="0">
              <a:solidFill>
                <a:srgbClr val="2E2E2E"/>
              </a:solidFill>
              <a:latin typeface="Montserrat Classic"/>
            </a:endParaRPr>
          </a:p>
          <a:p>
            <a:pPr algn="l">
              <a:lnSpc>
                <a:spcPts val="3200"/>
              </a:lnSpc>
            </a:pPr>
            <a:endParaRPr lang="en-US" sz="2000" dirty="0">
              <a:solidFill>
                <a:srgbClr val="2E2E2E"/>
              </a:solidFill>
              <a:latin typeface="Montserrat Class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461224" y="-4582532"/>
            <a:ext cx="15887340" cy="15887340"/>
          </a:xfrm>
          <a:custGeom>
            <a:avLst/>
            <a:gdLst/>
            <a:ahLst/>
            <a:cxnLst/>
            <a:rect l="l" t="t" r="r" b="b"/>
            <a:pathLst>
              <a:path w="15887340" h="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148401" flipH="1">
            <a:off x="15297701" y="38479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2107341"/>
            <a:ext cx="9588351" cy="2352675"/>
          </a:xfrm>
          <a:prstGeom prst="rect">
            <a:avLst/>
          </a:prstGeom>
        </p:spPr>
        <p:txBody>
          <a:bodyPr lIns="0" tIns="0" rIns="0" bIns="0" rtlCol="0" anchor="t">
            <a:spAutoFit/>
          </a:bodyPr>
          <a:lstStyle/>
          <a:p>
            <a:pPr algn="l">
              <a:lnSpc>
                <a:spcPts val="9000"/>
              </a:lnSpc>
            </a:pPr>
            <a:r>
              <a:rPr lang="en-US" sz="9000">
                <a:solidFill>
                  <a:srgbClr val="004AAD"/>
                </a:solidFill>
                <a:latin typeface="Montserrat Classic Bold"/>
              </a:rPr>
              <a:t>OUR ATTEMPT AT A SOLUTION</a:t>
            </a:r>
          </a:p>
        </p:txBody>
      </p:sp>
      <p:sp>
        <p:nvSpPr>
          <p:cNvPr id="5" name="TextBox 5"/>
          <p:cNvSpPr txBox="1"/>
          <p:nvPr/>
        </p:nvSpPr>
        <p:spPr>
          <a:xfrm>
            <a:off x="1028700" y="4910865"/>
            <a:ext cx="7277100" cy="5063566"/>
          </a:xfrm>
          <a:prstGeom prst="rect">
            <a:avLst/>
          </a:prstGeom>
        </p:spPr>
        <p:txBody>
          <a:bodyPr wrap="square" lIns="0" tIns="0" rIns="0" bIns="0" rtlCol="0" anchor="t">
            <a:spAutoFit/>
          </a:bodyPr>
          <a:lstStyle/>
          <a:p>
            <a:pPr algn="l">
              <a:lnSpc>
                <a:spcPts val="3999"/>
              </a:lnSpc>
            </a:pPr>
            <a:r>
              <a:rPr lang="en-US" sz="2499" dirty="0">
                <a:solidFill>
                  <a:srgbClr val="2E2E2E"/>
                </a:solidFill>
                <a:latin typeface="Montserrat Classic"/>
              </a:rPr>
              <a:t>Creating a standardized examining pattern that takes in multiple aspects of speech being-</a:t>
            </a:r>
          </a:p>
          <a:p>
            <a:pPr algn="l">
              <a:lnSpc>
                <a:spcPts val="3999"/>
              </a:lnSpc>
            </a:pPr>
            <a:r>
              <a:rPr lang="en-US" sz="2499" dirty="0">
                <a:solidFill>
                  <a:srgbClr val="2E2E2E"/>
                </a:solidFill>
                <a:latin typeface="Montserrat Classic"/>
              </a:rPr>
              <a:t>TEXTUAL ANALYSIS</a:t>
            </a:r>
          </a:p>
          <a:p>
            <a:pPr marL="457200" indent="-457200" algn="l">
              <a:lnSpc>
                <a:spcPts val="3999"/>
              </a:lnSpc>
              <a:buAutoNum type="arabicPeriod"/>
            </a:pPr>
            <a:r>
              <a:rPr lang="en-US" sz="2499" dirty="0">
                <a:solidFill>
                  <a:srgbClr val="2E2E2E"/>
                </a:solidFill>
                <a:latin typeface="Montserrat Classic"/>
              </a:rPr>
              <a:t>Contextual meaning leveraging NLP</a:t>
            </a:r>
          </a:p>
          <a:p>
            <a:pPr marL="457200" indent="-457200" algn="l">
              <a:lnSpc>
                <a:spcPts val="3999"/>
              </a:lnSpc>
              <a:buAutoNum type="arabicPeriod"/>
            </a:pPr>
            <a:r>
              <a:rPr lang="en-US" sz="2499" dirty="0">
                <a:solidFill>
                  <a:srgbClr val="2E2E2E"/>
                </a:solidFill>
                <a:latin typeface="Montserrat Classic"/>
              </a:rPr>
              <a:t>Accuracy of words leveraging TF-IDF</a:t>
            </a:r>
          </a:p>
          <a:p>
            <a:pPr marL="457200" indent="-457200" algn="l">
              <a:lnSpc>
                <a:spcPts val="3999"/>
              </a:lnSpc>
              <a:buAutoNum type="arabicPeriod"/>
            </a:pPr>
            <a:r>
              <a:rPr lang="en-US" sz="2499" dirty="0">
                <a:solidFill>
                  <a:srgbClr val="2E2E2E"/>
                </a:solidFill>
                <a:latin typeface="Montserrat Classic"/>
              </a:rPr>
              <a:t>Relative ordering of words leveraging dynamic programming</a:t>
            </a:r>
          </a:p>
          <a:p>
            <a:pPr marL="457200" indent="-457200" algn="l">
              <a:lnSpc>
                <a:spcPts val="3999"/>
              </a:lnSpc>
              <a:buAutoNum type="arabicPeriod"/>
            </a:pPr>
            <a:endParaRPr lang="en-US" sz="2499" dirty="0">
              <a:solidFill>
                <a:srgbClr val="2E2E2E"/>
              </a:solidFill>
              <a:latin typeface="Montserrat Classic"/>
            </a:endParaRPr>
          </a:p>
          <a:p>
            <a:pPr marL="457200" indent="-457200" algn="l">
              <a:lnSpc>
                <a:spcPts val="3999"/>
              </a:lnSpc>
              <a:buAutoNum type="arabicPeriod"/>
            </a:pPr>
            <a:endParaRPr lang="en-US" sz="2499" dirty="0">
              <a:solidFill>
                <a:srgbClr val="2E2E2E"/>
              </a:solidFill>
              <a:latin typeface="Montserrat Classic"/>
            </a:endParaRPr>
          </a:p>
        </p:txBody>
      </p:sp>
      <p:sp>
        <p:nvSpPr>
          <p:cNvPr id="6" name="Freeform 6"/>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4EB7A789-6BE7-8AB2-3BFC-467D017FAD59}"/>
              </a:ext>
            </a:extLst>
          </p:cNvPr>
          <p:cNvSpPr txBox="1"/>
          <p:nvPr/>
        </p:nvSpPr>
        <p:spPr>
          <a:xfrm>
            <a:off x="10198468" y="6591300"/>
            <a:ext cx="5625916" cy="2400657"/>
          </a:xfrm>
          <a:prstGeom prst="rect">
            <a:avLst/>
          </a:prstGeom>
          <a:noFill/>
        </p:spPr>
        <p:txBody>
          <a:bodyPr wrap="square" rtlCol="0">
            <a:spAutoFit/>
          </a:bodyPr>
          <a:lstStyle/>
          <a:p>
            <a:r>
              <a:rPr lang="en-IN" sz="2500" dirty="0">
                <a:solidFill>
                  <a:srgbClr val="2E2E2E"/>
                </a:solidFill>
                <a:latin typeface="Montserrat Classic" panose="020B0604020202020204" charset="0"/>
              </a:rPr>
              <a:t>SPEECH ANALYSIS</a:t>
            </a:r>
          </a:p>
          <a:p>
            <a:pPr marL="342900" indent="-342900">
              <a:buAutoNum type="arabicPeriod"/>
            </a:pPr>
            <a:r>
              <a:rPr lang="en-IN" sz="2500" dirty="0">
                <a:solidFill>
                  <a:srgbClr val="2E2E2E"/>
                </a:solidFill>
                <a:latin typeface="Montserrat Classic" panose="020B0604020202020204" charset="0"/>
              </a:rPr>
              <a:t>Correct Pronunciation using Google translate keeping in mind the Indian dialect</a:t>
            </a:r>
          </a:p>
          <a:p>
            <a:pPr marL="342900" indent="-342900">
              <a:buAutoNum type="arabicPeriod"/>
            </a:pPr>
            <a:r>
              <a:rPr lang="en-IN" sz="2500" dirty="0">
                <a:solidFill>
                  <a:srgbClr val="2E2E2E"/>
                </a:solidFill>
                <a:latin typeface="Montserrat Classic" panose="020B0604020202020204" charset="0"/>
              </a:rPr>
              <a:t>Real Time Audio</a:t>
            </a:r>
          </a:p>
          <a:p>
            <a:pPr marL="342900" indent="-342900">
              <a:buAutoNum type="arabicPeriod"/>
            </a:pPr>
            <a:r>
              <a:rPr lang="en-IN" sz="2500" dirty="0">
                <a:solidFill>
                  <a:srgbClr val="2E2E2E"/>
                </a:solidFill>
                <a:latin typeface="Montserrat Classic" panose="020B0604020202020204" charset="0"/>
              </a:rPr>
              <a:t>Checks Audio Similarity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1181100"/>
            <a:ext cx="9004022" cy="1060447"/>
          </a:xfrm>
          <a:prstGeom prst="rect">
            <a:avLst/>
          </a:prstGeom>
        </p:spPr>
        <p:txBody>
          <a:bodyPr lIns="0" tIns="0" rIns="0" bIns="0" rtlCol="0" anchor="t">
            <a:spAutoFit/>
          </a:bodyPr>
          <a:lstStyle/>
          <a:p>
            <a:pPr algn="l">
              <a:lnSpc>
                <a:spcPts val="7999"/>
              </a:lnSpc>
            </a:pPr>
            <a:r>
              <a:rPr lang="en-US" sz="7999">
                <a:solidFill>
                  <a:srgbClr val="004AAD"/>
                </a:solidFill>
                <a:latin typeface="Montserrat Classic Bold"/>
              </a:rPr>
              <a:t>KEY FEATURES</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028700" y="2673359"/>
            <a:ext cx="4000500" cy="771525"/>
          </a:xfrm>
          <a:prstGeom prst="rect">
            <a:avLst/>
          </a:prstGeom>
        </p:spPr>
        <p:txBody>
          <a:bodyPr wrap="square" lIns="0" tIns="0" rIns="0" bIns="0" rtlCol="0" anchor="t">
            <a:spAutoFit/>
          </a:bodyPr>
          <a:lstStyle/>
          <a:p>
            <a:pPr algn="ctr">
              <a:lnSpc>
                <a:spcPts val="6300"/>
              </a:lnSpc>
            </a:pPr>
            <a:r>
              <a:rPr lang="en-US" sz="4500" dirty="0">
                <a:solidFill>
                  <a:srgbClr val="004AAD"/>
                </a:solidFill>
                <a:latin typeface="Canva Sans Bold"/>
              </a:rPr>
              <a:t>Feature One:</a:t>
            </a:r>
          </a:p>
        </p:txBody>
      </p:sp>
      <p:pic>
        <p:nvPicPr>
          <p:cNvPr id="6" name="Picture 5">
            <a:extLst>
              <a:ext uri="{FF2B5EF4-FFF2-40B4-BE49-F238E27FC236}">
                <a16:creationId xmlns:a16="http://schemas.microsoft.com/office/drawing/2014/main" id="{C933DAB5-781F-4E43-98F1-CC5DDE8ED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3964154"/>
            <a:ext cx="7620000" cy="4762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769</Words>
  <Application>Microsoft Office PowerPoint</Application>
  <PresentationFormat>Custom</PresentationFormat>
  <Paragraphs>94</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Canva Sans Bold</vt:lpstr>
      <vt:lpstr>Canva Sans</vt:lpstr>
      <vt:lpstr>ADLaM Display</vt:lpstr>
      <vt:lpstr>Aldhabi</vt:lpstr>
      <vt:lpstr>Montserrat Classic Bold</vt:lpstr>
      <vt:lpstr>Montserrat Classic</vt:lpstr>
      <vt:lpstr>Calibri</vt:lpstr>
      <vt:lpstr>Arial</vt:lpstr>
      <vt:lpstr>Amasis MT Pro Black</vt:lpstr>
      <vt:lpstr>Office Theme</vt:lpstr>
      <vt:lpstr>PowerPoint Presentation</vt:lpstr>
      <vt:lpstr>  MEET 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Ananya Tomar</dc:creator>
  <cp:lastModifiedBy>AadishSheth</cp:lastModifiedBy>
  <cp:revision>5</cp:revision>
  <dcterms:created xsi:type="dcterms:W3CDTF">2006-08-16T00:00:00Z</dcterms:created>
  <dcterms:modified xsi:type="dcterms:W3CDTF">2024-06-16T05:25:30Z</dcterms:modified>
  <dc:identifier>DAGIPOJSmZc</dc:identifier>
</cp:coreProperties>
</file>